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289" r:id="rId3"/>
    <p:sldId id="276" r:id="rId4"/>
    <p:sldId id="274" r:id="rId5"/>
    <p:sldId id="278" r:id="rId6"/>
    <p:sldId id="291" r:id="rId7"/>
    <p:sldId id="275" r:id="rId8"/>
    <p:sldId id="293" r:id="rId9"/>
    <p:sldId id="280" r:id="rId10"/>
    <p:sldId id="287" r:id="rId11"/>
    <p:sldId id="297" r:id="rId12"/>
    <p:sldId id="294" r:id="rId13"/>
    <p:sldId id="281" r:id="rId14"/>
    <p:sldId id="285" r:id="rId15"/>
    <p:sldId id="299" r:id="rId16"/>
    <p:sldId id="298" r:id="rId17"/>
    <p:sldId id="292" r:id="rId18"/>
    <p:sldId id="286" r:id="rId19"/>
    <p:sldId id="290" r:id="rId20"/>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4662" autoAdjust="0"/>
  </p:normalViewPr>
  <p:slideViewPr>
    <p:cSldViewPr>
      <p:cViewPr>
        <p:scale>
          <a:sx n="86" d="100"/>
          <a:sy n="86" d="100"/>
        </p:scale>
        <p:origin x="-1152" y="-28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62001-A48C-4B59-9FF3-60A6213E02CF}" type="datetimeFigureOut">
              <a:rPr lang="es-ES" smtClean="0"/>
              <a:t>19/05/2020</a:t>
            </a:fld>
            <a:endParaRPr lang="es-ES"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B30C8-C21A-49DE-A975-2A7B0895691D}" type="slidenum">
              <a:rPr lang="es-ES" smtClean="0"/>
              <a:t>‹Nº›</a:t>
            </a:fld>
            <a:endParaRPr lang="es-ES" dirty="0"/>
          </a:p>
        </p:txBody>
      </p:sp>
    </p:spTree>
    <p:extLst>
      <p:ext uri="{BB962C8B-B14F-4D97-AF65-F5344CB8AC3E}">
        <p14:creationId xmlns:p14="http://schemas.microsoft.com/office/powerpoint/2010/main" val="68582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5B30C8-C21A-49DE-A975-2A7B0895691D}" type="slidenum">
              <a:rPr lang="es-ES" smtClean="0"/>
              <a:t>6</a:t>
            </a:fld>
            <a:endParaRPr lang="es-ES" dirty="0"/>
          </a:p>
        </p:txBody>
      </p:sp>
    </p:spTree>
    <p:extLst>
      <p:ext uri="{BB962C8B-B14F-4D97-AF65-F5344CB8AC3E}">
        <p14:creationId xmlns:p14="http://schemas.microsoft.com/office/powerpoint/2010/main" val="188502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5B30C8-C21A-49DE-A975-2A7B0895691D}" type="slidenum">
              <a:rPr lang="es-ES" smtClean="0"/>
              <a:t>8</a:t>
            </a:fld>
            <a:endParaRPr lang="es-ES" dirty="0"/>
          </a:p>
        </p:txBody>
      </p:sp>
    </p:spTree>
    <p:extLst>
      <p:ext uri="{BB962C8B-B14F-4D97-AF65-F5344CB8AC3E}">
        <p14:creationId xmlns:p14="http://schemas.microsoft.com/office/powerpoint/2010/main" val="188502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5B30C8-C21A-49DE-A975-2A7B0895691D}" type="slidenum">
              <a:rPr lang="es-ES" smtClean="0"/>
              <a:t>10</a:t>
            </a:fld>
            <a:endParaRPr lang="es-ES" dirty="0"/>
          </a:p>
        </p:txBody>
      </p:sp>
    </p:spTree>
    <p:extLst>
      <p:ext uri="{BB962C8B-B14F-4D97-AF65-F5344CB8AC3E}">
        <p14:creationId xmlns:p14="http://schemas.microsoft.com/office/powerpoint/2010/main" val="297428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375251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113398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30070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3301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338039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82338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428895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384637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14523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403431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116A72-2C5F-4E10-8C01-E9EA7F9268EB}" type="datetimeFigureOut">
              <a:rPr lang="es-ES" smtClean="0"/>
              <a:t>19/05/2020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94E305C-D8A7-4C27-9FAA-5794F23601D4}" type="slidenum">
              <a:rPr lang="es-ES" smtClean="0"/>
              <a:t>‹Nº›</a:t>
            </a:fld>
            <a:endParaRPr lang="es-ES" dirty="0"/>
          </a:p>
        </p:txBody>
      </p:sp>
    </p:spTree>
    <p:extLst>
      <p:ext uri="{BB962C8B-B14F-4D97-AF65-F5344CB8AC3E}">
        <p14:creationId xmlns:p14="http://schemas.microsoft.com/office/powerpoint/2010/main" val="100232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16A72-2C5F-4E10-8C01-E9EA7F9268EB}" type="datetimeFigureOut">
              <a:rPr lang="es-ES" smtClean="0"/>
              <a:t>19/05/2020</a:t>
            </a:fld>
            <a:endParaRPr lang="es-ES" dirty="0"/>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94E305C-D8A7-4C27-9FAA-5794F23601D4}" type="slidenum">
              <a:rPr lang="es-ES" smtClean="0"/>
              <a:t>‹Nº›</a:t>
            </a:fld>
            <a:endParaRPr lang="es-ES" dirty="0"/>
          </a:p>
        </p:txBody>
      </p:sp>
    </p:spTree>
    <p:extLst>
      <p:ext uri="{BB962C8B-B14F-4D97-AF65-F5344CB8AC3E}">
        <p14:creationId xmlns:p14="http://schemas.microsoft.com/office/powerpoint/2010/main" val="126421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6.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33.jpeg"/><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4.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3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8.jpeg"/><Relationship Id="rId7" Type="http://schemas.openxmlformats.org/officeDocument/2006/relationships/image" Target="../media/image28.gif"/><Relationship Id="rId2" Type="http://schemas.openxmlformats.org/officeDocument/2006/relationships/image" Target="../media/image37.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sd.gob.es/sites/default/files/media/files/2020-05/CSD.%20GTID.%20Protocolo%20sanitario%20para%20el%20deporte..pdf" TargetMode="External"/><Relationship Id="rId7"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7.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hyperlink" Target="https://www.lamoncloa.gob.es/covid-19/Documents/09052020_Plan_Transicion_Guia_Fase_1.pdf" TargetMode="External"/><Relationship Id="rId3" Type="http://schemas.openxmlformats.org/officeDocument/2006/relationships/hyperlink" Target="https://www.boe.es/boe/dias/2020/05/09/pdfs/BOE-A-2020-4911.pdf" TargetMode="External"/><Relationship Id="rId7" Type="http://schemas.openxmlformats.org/officeDocument/2006/relationships/hyperlink" Target="https://www.boe.es/boe/dias/2020/05/06/pdfs/BOE-A-2020-4837.pdf"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boe.es/buscar/pdf/1985/BOE-A-1985-12313-consolidado.pdf" TargetMode="External"/><Relationship Id="rId11" Type="http://schemas.openxmlformats.org/officeDocument/2006/relationships/image" Target="../media/image47.png"/><Relationship Id="rId5" Type="http://schemas.openxmlformats.org/officeDocument/2006/relationships/hyperlink" Target="https://www.boe.es/eli/es/o/2020/04/30/snd380/dof/spa/pdf" TargetMode="External"/><Relationship Id="rId10" Type="http://schemas.openxmlformats.org/officeDocument/2006/relationships/hyperlink" Target="https://www.boe.es/boe/dias/2020/05/16/pdfs/BOE-A-2020-5088.pdf" TargetMode="External"/><Relationship Id="rId4" Type="http://schemas.openxmlformats.org/officeDocument/2006/relationships/hyperlink" Target="https://www.boe.es/boe/dias/2020/05/03/pdfs/BOE-A-2020-4793.pdf" TargetMode="External"/><Relationship Id="rId9" Type="http://schemas.openxmlformats.org/officeDocument/2006/relationships/hyperlink" Target="https://www.lamoncloa.gob.es/covid-19/Paginas/mapa-fases-desescalada.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lamoncloa.gob.es/covid-19/Documents/09052020_Plan_Transicion_Guia_Fase_1.pdf" TargetMode="External"/><Relationship Id="rId7" Type="http://schemas.openxmlformats.org/officeDocument/2006/relationships/hyperlink" Target="https://www.lamoncloa.gob.es/covid-19/Paginas/mapa-fases-desescalada.aspx"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hyperlink" Target="https://www.google.es/url?sa=i&amp;url=https://www.leonoticias.com/deportes/mas-deportes/leon-convierte-referente-20181228201502-nt.html&amp;psig=AOvVaw1I30wWyvu7j3NwSQZ_tLbi&amp;ust=1588872118472000&amp;source=images&amp;cd=vfe&amp;ved=0CAIQjRxqFwoTCKCZqobgn-kCFQAAAAAdAAAAABA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google.es/url?sa=i&amp;url=https://www.deportesdeciudad.com/centros-alto-rendimiento/centro-alto-rendimiento-madrid/&amp;psig=AOvVaw228cIRPBFnQHiBGpjDSQDD&amp;ust=1588872050102000&amp;source=images&amp;cd=vfe&amp;ved=0CAIQjRxqFwoTCJCkhO3fn-kCFQAAAAAdAAAAABA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gif"/><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Resultado de imagen de ICONO BAJADA"/>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16016" y="1779662"/>
            <a:ext cx="2852937" cy="261519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2" name="1 CuadroTexto"/>
          <p:cNvSpPr txBox="1"/>
          <p:nvPr/>
        </p:nvSpPr>
        <p:spPr>
          <a:xfrm>
            <a:off x="3155486" y="555526"/>
            <a:ext cx="3216714" cy="1569660"/>
          </a:xfrm>
          <a:prstGeom prst="rect">
            <a:avLst/>
          </a:prstGeom>
          <a:noFill/>
        </p:spPr>
        <p:txBody>
          <a:bodyPr wrap="none" rtlCol="0">
            <a:spAutoFit/>
          </a:bodyPr>
          <a:lstStyle/>
          <a:p>
            <a:r>
              <a:rPr lang="es-ES" sz="9600" b="1" dirty="0" smtClean="0"/>
              <a:t>FASE I</a:t>
            </a:r>
            <a:endParaRPr lang="es-ES" sz="9600" b="1" dirty="0"/>
          </a:p>
        </p:txBody>
      </p:sp>
      <p:grpSp>
        <p:nvGrpSpPr>
          <p:cNvPr id="17" name="16 Grupo"/>
          <p:cNvGrpSpPr/>
          <p:nvPr/>
        </p:nvGrpSpPr>
        <p:grpSpPr>
          <a:xfrm>
            <a:off x="1289642" y="2803190"/>
            <a:ext cx="2019300" cy="2019301"/>
            <a:chOff x="545381" y="2803190"/>
            <a:chExt cx="2019300" cy="2019301"/>
          </a:xfrm>
        </p:grpSpPr>
        <p:pic>
          <p:nvPicPr>
            <p:cNvPr id="1032" name="Picture 8" descr="Resultado de imagen de ICONO GIMANS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81" y="2803190"/>
              <a:ext cx="2019300" cy="2019301"/>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1331640" y="3658951"/>
              <a:ext cx="456947" cy="307777"/>
            </a:xfrm>
            <a:prstGeom prst="rect">
              <a:avLst/>
            </a:prstGeom>
            <a:solidFill>
              <a:schemeClr val="bg1"/>
            </a:solidFill>
          </p:spPr>
          <p:txBody>
            <a:bodyPr wrap="square" rtlCol="0">
              <a:spAutoFit/>
            </a:bodyPr>
            <a:lstStyle/>
            <a:p>
              <a:r>
                <a:rPr lang="es-ES" sz="1400" b="1" dirty="0" smtClean="0">
                  <a:latin typeface="Bahnschrift SemiBold Condensed" panose="020B0502040204020203" pitchFamily="34" charset="0"/>
                </a:rPr>
                <a:t>CAR</a:t>
              </a:r>
              <a:endParaRPr lang="es-ES" sz="1400" b="1" dirty="0">
                <a:latin typeface="Bahnschrift SemiBold Condensed" panose="020B0502040204020203" pitchFamily="34" charset="0"/>
              </a:endParaRPr>
            </a:p>
          </p:txBody>
        </p:sp>
      </p:grpSp>
      <p:pic>
        <p:nvPicPr>
          <p:cNvPr id="16" name="Picture 10" descr="Resultado de imagen de icono ciclista"/>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415" b="97561" l="0" r="95918"/>
                    </a14:imgEffect>
                  </a14:imgLayer>
                </a14:imgProps>
              </a:ext>
              <a:ext uri="{28A0092B-C50C-407E-A947-70E740481C1C}">
                <a14:useLocalDpi xmlns:a14="http://schemas.microsoft.com/office/drawing/2010/main" val="0"/>
              </a:ext>
            </a:extLst>
          </a:blip>
          <a:srcRect/>
          <a:stretch>
            <a:fillRect/>
          </a:stretch>
        </p:blipFill>
        <p:spPr bwMode="auto">
          <a:xfrm rot="721201">
            <a:off x="2003649" y="2309798"/>
            <a:ext cx="1259706" cy="10540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er las imágenes de orig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7989" y="2859782"/>
            <a:ext cx="1487987" cy="148798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Ver las imágenes de orig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89845">
            <a:off x="1137158" y="2665300"/>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5" name="14 Llamada rectangular redondeada"/>
          <p:cNvSpPr/>
          <p:nvPr/>
        </p:nvSpPr>
        <p:spPr>
          <a:xfrm flipH="1">
            <a:off x="971600" y="411510"/>
            <a:ext cx="1561248" cy="1297335"/>
          </a:xfrm>
          <a:prstGeom prst="wedgeRoundRectCallout">
            <a:avLst/>
          </a:prstGeom>
          <a:noFill/>
          <a:ln w="1143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200" dirty="0"/>
          </a:p>
        </p:txBody>
      </p:sp>
      <p:sp>
        <p:nvSpPr>
          <p:cNvPr id="18" name="17 Llamada rectangular redondeada"/>
          <p:cNvSpPr/>
          <p:nvPr/>
        </p:nvSpPr>
        <p:spPr>
          <a:xfrm>
            <a:off x="424487" y="332610"/>
            <a:ext cx="1879887" cy="1297335"/>
          </a:xfrm>
          <a:prstGeom prst="wedgeRoundRectCallout">
            <a:avLst>
              <a:gd name="adj1" fmla="val -21350"/>
              <a:gd name="adj2" fmla="val 7524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t>FAQs</a:t>
            </a:r>
            <a:endParaRPr lang="es-ES" sz="5400" dirty="0"/>
          </a:p>
        </p:txBody>
      </p:sp>
      <p:sp>
        <p:nvSpPr>
          <p:cNvPr id="19" name="18 Rectángulo"/>
          <p:cNvSpPr/>
          <p:nvPr/>
        </p:nvSpPr>
        <p:spPr>
          <a:xfrm>
            <a:off x="4644008" y="4425374"/>
            <a:ext cx="4572000" cy="738664"/>
          </a:xfrm>
          <a:prstGeom prst="rect">
            <a:avLst/>
          </a:prstGeom>
        </p:spPr>
        <p:txBody>
          <a:bodyPr>
            <a:spAutoFit/>
          </a:bodyPr>
          <a:lstStyle/>
          <a:p>
            <a:r>
              <a:rPr lang="es-ES" sz="2400" b="1" u="sng" dirty="0">
                <a:solidFill>
                  <a:srgbClr val="C00000"/>
                </a:solidFill>
              </a:rPr>
              <a:t>PANDEMIA DE COVID 19</a:t>
            </a:r>
            <a:endParaRPr lang="es-ES" sz="2400" dirty="0">
              <a:solidFill>
                <a:srgbClr val="C00000"/>
              </a:solidFill>
            </a:endParaRPr>
          </a:p>
          <a:p>
            <a:r>
              <a:rPr lang="es-ES" b="1" dirty="0"/>
              <a:t> </a:t>
            </a:r>
            <a:endParaRPr lang="es-ES" dirty="0"/>
          </a:p>
        </p:txBody>
      </p:sp>
      <p:pic>
        <p:nvPicPr>
          <p:cNvPr id="7176" name="Picture 8" descr="Imágenes, fotos de stock y vectores sobre Stamp+3d+icon | Shutterstock"/>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5677" t="3575" r="1332" b="11099"/>
          <a:stretch/>
        </p:blipFill>
        <p:spPr bwMode="auto">
          <a:xfrm flipH="1">
            <a:off x="6588224" y="821570"/>
            <a:ext cx="1625685" cy="17501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23698" b="68880" l="11640" r="38873"/>
                    </a14:imgEffect>
                  </a14:imgLayer>
                </a14:imgProps>
              </a:ext>
              <a:ext uri="{28A0092B-C50C-407E-A947-70E740481C1C}">
                <a14:useLocalDpi xmlns:a14="http://schemas.microsoft.com/office/drawing/2010/main" val="0"/>
              </a:ext>
            </a:extLst>
          </a:blip>
          <a:srcRect l="12006" t="19030" r="61123" b="32150"/>
          <a:stretch/>
        </p:blipFill>
        <p:spPr bwMode="auto">
          <a:xfrm>
            <a:off x="7668344" y="2067694"/>
            <a:ext cx="1210202" cy="123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7699863" y="2125186"/>
            <a:ext cx="1152128" cy="11787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71772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78" t="27257" r="20547" b="43421"/>
          <a:stretch/>
        </p:blipFill>
        <p:spPr bwMode="auto">
          <a:xfrm>
            <a:off x="2076742" y="2643758"/>
            <a:ext cx="6455698" cy="1754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006" t="19030" r="61123" b="32150"/>
          <a:stretch/>
        </p:blipFill>
        <p:spPr bwMode="auto">
          <a:xfrm>
            <a:off x="395536" y="2676094"/>
            <a:ext cx="1589692" cy="162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20538"/>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25" name="24 CuadroTexto"/>
          <p:cNvSpPr txBox="1"/>
          <p:nvPr/>
        </p:nvSpPr>
        <p:spPr>
          <a:xfrm>
            <a:off x="568001" y="699542"/>
            <a:ext cx="8108455" cy="2123658"/>
          </a:xfrm>
          <a:prstGeom prst="rect">
            <a:avLst/>
          </a:prstGeom>
          <a:noFill/>
        </p:spPr>
        <p:txBody>
          <a:bodyPr wrap="square" rtlCol="0">
            <a:spAutoFit/>
          </a:bodyPr>
          <a:lstStyle/>
          <a:p>
            <a:pPr lvl="0"/>
            <a:r>
              <a:rPr lang="es-ES" b="1" dirty="0" smtClean="0"/>
              <a:t>¿Las limitaciones horarias de los diferentes colectivos de deportistas siguen vigentes en la fase I?</a:t>
            </a:r>
            <a:endParaRPr lang="es-ES" b="1" dirty="0"/>
          </a:p>
          <a:p>
            <a:pPr algn="just"/>
            <a:r>
              <a:rPr lang="es-ES" sz="1600" dirty="0" smtClean="0"/>
              <a:t>Sí, siempre que la </a:t>
            </a:r>
            <a:r>
              <a:rPr lang="es-ES" sz="1600" b="1" dirty="0" smtClean="0"/>
              <a:t>actividad deportiva se realice en espacios al aire libre</a:t>
            </a:r>
            <a:r>
              <a:rPr lang="es-ES" sz="1600" dirty="0" smtClean="0"/>
              <a:t> (no instalaciones). </a:t>
            </a:r>
          </a:p>
          <a:p>
            <a:pPr algn="just"/>
            <a:endParaRPr lang="es-ES" sz="1600" dirty="0"/>
          </a:p>
          <a:p>
            <a:pPr algn="just"/>
            <a:endParaRPr lang="es-ES" sz="1600" dirty="0" smtClean="0"/>
          </a:p>
          <a:p>
            <a:pPr algn="just"/>
            <a:r>
              <a:rPr lang="es-ES" sz="1600" b="1" dirty="0" smtClean="0">
                <a:solidFill>
                  <a:srgbClr val="C00000"/>
                </a:solidFill>
              </a:rPr>
              <a:t>	En la </a:t>
            </a:r>
            <a:r>
              <a:rPr lang="es-ES" sz="1600" b="1" i="1" dirty="0" smtClean="0">
                <a:solidFill>
                  <a:srgbClr val="C00000"/>
                </a:solidFill>
              </a:rPr>
              <a:t>Orden </a:t>
            </a:r>
            <a:r>
              <a:rPr lang="es-ES" sz="1600" b="1" i="1" dirty="0">
                <a:solidFill>
                  <a:srgbClr val="C00000"/>
                </a:solidFill>
              </a:rPr>
              <a:t>SND/414/2020, de 16 de mayo</a:t>
            </a:r>
            <a:r>
              <a:rPr lang="es-ES" sz="1600" b="1" i="1" dirty="0" smtClean="0">
                <a:solidFill>
                  <a:srgbClr val="C00000"/>
                </a:solidFill>
              </a:rPr>
              <a:t>, </a:t>
            </a:r>
            <a:r>
              <a:rPr lang="es-ES" sz="1600" b="1" dirty="0" smtClean="0">
                <a:solidFill>
                  <a:srgbClr val="C00000"/>
                </a:solidFill>
              </a:rPr>
              <a:t>se</a:t>
            </a:r>
            <a:r>
              <a:rPr lang="es-ES" sz="1600" b="1" i="1" dirty="0" smtClean="0">
                <a:solidFill>
                  <a:srgbClr val="C00000"/>
                </a:solidFill>
              </a:rPr>
              <a:t> </a:t>
            </a:r>
            <a:r>
              <a:rPr lang="es-ES" sz="1600" b="1" dirty="0" smtClean="0">
                <a:solidFill>
                  <a:srgbClr val="C00000"/>
                </a:solidFill>
              </a:rPr>
              <a:t>establecen unas modificaciones que 	afectan a la práctica deportiva al aire libre para deportistas D.A.R. y federados. 	</a:t>
            </a:r>
            <a:endParaRPr lang="es-ES" sz="1600" b="1" dirty="0">
              <a:solidFill>
                <a:srgbClr val="C00000"/>
              </a:solidFill>
            </a:endParaRPr>
          </a:p>
        </p:txBody>
      </p:sp>
      <p:sp>
        <p:nvSpPr>
          <p:cNvPr id="10" name="9 CuadroTexto"/>
          <p:cNvSpPr txBox="1"/>
          <p:nvPr/>
        </p:nvSpPr>
        <p:spPr>
          <a:xfrm>
            <a:off x="2061889" y="1482338"/>
            <a:ext cx="4742359" cy="369332"/>
          </a:xfrm>
          <a:prstGeom prst="rect">
            <a:avLst/>
          </a:prstGeom>
          <a:noFill/>
        </p:spPr>
        <p:txBody>
          <a:bodyPr wrap="square" rtlCol="0">
            <a:spAutoFit/>
          </a:bodyPr>
          <a:lstStyle/>
          <a:p>
            <a:r>
              <a:rPr lang="es-ES" b="1" dirty="0" smtClean="0">
                <a:solidFill>
                  <a:schemeClr val="tx1">
                    <a:lumMod val="65000"/>
                    <a:lumOff val="35000"/>
                  </a:schemeClr>
                </a:solidFill>
              </a:rPr>
              <a:t>Las CCAA pueden modificar las franjas horarias</a:t>
            </a:r>
            <a:endParaRPr lang="es-ES" b="1" dirty="0">
              <a:solidFill>
                <a:schemeClr val="tx1">
                  <a:lumMod val="65000"/>
                  <a:lumOff val="35000"/>
                </a:schemeClr>
              </a:solidFill>
            </a:endParaRPr>
          </a:p>
        </p:txBody>
      </p:sp>
      <p:sp>
        <p:nvSpPr>
          <p:cNvPr id="15" name="14 Elipse"/>
          <p:cNvSpPr>
            <a:spLocks noChangeAspect="1"/>
          </p:cNvSpPr>
          <p:nvPr/>
        </p:nvSpPr>
        <p:spPr>
          <a:xfrm>
            <a:off x="458670" y="834557"/>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1967662" y="1482338"/>
            <a:ext cx="300082" cy="369332"/>
          </a:xfrm>
          <a:prstGeom prst="rect">
            <a:avLst/>
          </a:prstGeom>
          <a:noFill/>
        </p:spPr>
        <p:txBody>
          <a:bodyPr wrap="none" rtlCol="0">
            <a:spAutoFit/>
          </a:bodyPr>
          <a:lstStyle/>
          <a:p>
            <a:r>
              <a:rPr lang="es-ES" b="1" dirty="0">
                <a:solidFill>
                  <a:schemeClr val="tx1">
                    <a:lumMod val="65000"/>
                    <a:lumOff val="35000"/>
                  </a:schemeClr>
                </a:solidFill>
              </a:rPr>
              <a:t>*</a:t>
            </a:r>
          </a:p>
        </p:txBody>
      </p:sp>
      <p:pic>
        <p:nvPicPr>
          <p:cNvPr id="16" name="Picture 10" descr="https://cdn2.iconfinder.com/data/icons/othercircles/50/idea-512.png"/>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251520" y="1779662"/>
            <a:ext cx="773874" cy="773874"/>
          </a:xfrm>
          <a:prstGeom prst="rect">
            <a:avLst/>
          </a:prstGeom>
          <a:noFill/>
          <a:extLst>
            <a:ext uri="{909E8E84-426E-40DD-AFC4-6F175D3DCCD1}">
              <a14:hiddenFill xmlns:a14="http://schemas.microsoft.com/office/drawing/2010/main">
                <a:solidFill>
                  <a:srgbClr val="FFFFFF"/>
                </a:solidFill>
              </a14:hiddenFill>
            </a:ext>
          </a:extLst>
        </p:spPr>
      </p:pic>
      <p:sp>
        <p:nvSpPr>
          <p:cNvPr id="17" name="16 Flecha derecha"/>
          <p:cNvSpPr/>
          <p:nvPr/>
        </p:nvSpPr>
        <p:spPr>
          <a:xfrm>
            <a:off x="975706" y="2070385"/>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Flecha derecha"/>
          <p:cNvSpPr/>
          <p:nvPr/>
        </p:nvSpPr>
        <p:spPr>
          <a:xfrm rot="5400000">
            <a:off x="4587507" y="4231296"/>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CuadroTexto"/>
          <p:cNvSpPr txBox="1"/>
          <p:nvPr/>
        </p:nvSpPr>
        <p:spPr>
          <a:xfrm>
            <a:off x="4881223" y="4465444"/>
            <a:ext cx="1995033" cy="338554"/>
          </a:xfrm>
          <a:prstGeom prst="rect">
            <a:avLst/>
          </a:prstGeom>
          <a:noFill/>
        </p:spPr>
        <p:txBody>
          <a:bodyPr wrap="none" rtlCol="0">
            <a:spAutoFit/>
          </a:bodyPr>
          <a:lstStyle/>
          <a:p>
            <a:r>
              <a:rPr lang="es-ES" sz="1600" b="1" dirty="0" smtClean="0">
                <a:solidFill>
                  <a:srgbClr val="C00000"/>
                </a:solidFill>
              </a:rPr>
              <a:t>Siguiente diapositiva </a:t>
            </a:r>
            <a:endParaRPr lang="es-ES" sz="1600" b="1" dirty="0">
              <a:solidFill>
                <a:srgbClr val="C00000"/>
              </a:solidFill>
            </a:endParaRPr>
          </a:p>
        </p:txBody>
      </p:sp>
      <p:pic>
        <p:nvPicPr>
          <p:cNvPr id="1029" name="Picture 5" descr="nuevo | Federación de Tiro con Arco Comunidad Valenciana"/>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3744" y="3075806"/>
            <a:ext cx="639267" cy="67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6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6228184" y="4290650"/>
            <a:ext cx="1872208" cy="252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21 Rectángulo"/>
          <p:cNvSpPr/>
          <p:nvPr/>
        </p:nvSpPr>
        <p:spPr>
          <a:xfrm>
            <a:off x="2267744" y="4290650"/>
            <a:ext cx="1800200" cy="252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1403648" y="496292"/>
            <a:ext cx="7354784" cy="923330"/>
          </a:xfrm>
          <a:prstGeom prst="rect">
            <a:avLst/>
          </a:prstGeom>
          <a:noFill/>
        </p:spPr>
        <p:txBody>
          <a:bodyPr wrap="square" rtlCol="0">
            <a:spAutoFit/>
          </a:bodyPr>
          <a:lstStyle/>
          <a:p>
            <a:r>
              <a:rPr lang="es-ES" b="1" dirty="0" smtClean="0"/>
              <a:t>FASE 0 y FASE I</a:t>
            </a:r>
          </a:p>
          <a:p>
            <a:r>
              <a:rPr lang="es-ES" b="1" dirty="0" smtClean="0"/>
              <a:t>¿Qué ha cambiado respecto a las prerrogativas para la actividad deportiva en espacios al aire libre para los deportistas? </a:t>
            </a:r>
            <a:endParaRPr lang="es-ES" b="1" dirty="0"/>
          </a:p>
        </p:txBody>
      </p:sp>
      <p:sp>
        <p:nvSpPr>
          <p:cNvPr id="10" name="9 Rectángulo"/>
          <p:cNvSpPr/>
          <p:nvPr/>
        </p:nvSpPr>
        <p:spPr>
          <a:xfrm>
            <a:off x="467544" y="4290650"/>
            <a:ext cx="1800200" cy="25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4" name="13 Conector recto"/>
          <p:cNvCxnSpPr/>
          <p:nvPr/>
        </p:nvCxnSpPr>
        <p:spPr>
          <a:xfrm>
            <a:off x="467544" y="4542678"/>
            <a:ext cx="81369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320358" y="3006120"/>
            <a:ext cx="288032"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320358" y="1715403"/>
            <a:ext cx="288032"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672851" y="2946886"/>
            <a:ext cx="2321020" cy="646331"/>
          </a:xfrm>
          <a:prstGeom prst="rect">
            <a:avLst/>
          </a:prstGeom>
          <a:noFill/>
        </p:spPr>
        <p:txBody>
          <a:bodyPr wrap="none" rtlCol="0">
            <a:spAutoFit/>
          </a:bodyPr>
          <a:lstStyle/>
          <a:p>
            <a:r>
              <a:rPr lang="es-ES" b="1" dirty="0" smtClean="0">
                <a:solidFill>
                  <a:schemeClr val="accent1">
                    <a:lumMod val="75000"/>
                  </a:schemeClr>
                </a:solidFill>
              </a:rPr>
              <a:t>Deportistas Federados</a:t>
            </a:r>
          </a:p>
          <a:p>
            <a:endParaRPr lang="es-ES" b="1" dirty="0">
              <a:solidFill>
                <a:schemeClr val="accent1">
                  <a:lumMod val="75000"/>
                </a:schemeClr>
              </a:solidFill>
            </a:endParaRPr>
          </a:p>
        </p:txBody>
      </p:sp>
      <p:sp>
        <p:nvSpPr>
          <p:cNvPr id="24" name="23 CuadroTexto"/>
          <p:cNvSpPr txBox="1"/>
          <p:nvPr/>
        </p:nvSpPr>
        <p:spPr>
          <a:xfrm>
            <a:off x="677389" y="1660716"/>
            <a:ext cx="2670475" cy="923330"/>
          </a:xfrm>
          <a:prstGeom prst="rect">
            <a:avLst/>
          </a:prstGeom>
          <a:noFill/>
        </p:spPr>
        <p:txBody>
          <a:bodyPr wrap="none" rtlCol="0">
            <a:spAutoFit/>
          </a:bodyPr>
          <a:lstStyle/>
          <a:p>
            <a:r>
              <a:rPr lang="es-ES" b="1" dirty="0" smtClean="0">
                <a:solidFill>
                  <a:schemeClr val="accent6">
                    <a:lumMod val="75000"/>
                  </a:schemeClr>
                </a:solidFill>
              </a:rPr>
              <a:t>Deportistas profesionales </a:t>
            </a:r>
          </a:p>
          <a:p>
            <a:r>
              <a:rPr lang="es-ES" b="1" dirty="0" smtClean="0">
                <a:solidFill>
                  <a:schemeClr val="accent6">
                    <a:lumMod val="75000"/>
                  </a:schemeClr>
                </a:solidFill>
              </a:rPr>
              <a:t>D.A.N.</a:t>
            </a:r>
          </a:p>
          <a:p>
            <a:r>
              <a:rPr lang="es-ES" b="1" dirty="0" smtClean="0">
                <a:solidFill>
                  <a:schemeClr val="accent6">
                    <a:lumMod val="75000"/>
                  </a:schemeClr>
                </a:solidFill>
              </a:rPr>
              <a:t>D.A.R </a:t>
            </a:r>
            <a:endParaRPr lang="es-ES" b="1" dirty="0">
              <a:solidFill>
                <a:schemeClr val="accent6">
                  <a:lumMod val="75000"/>
                </a:schemeClr>
              </a:solidFill>
            </a:endParaRPr>
          </a:p>
        </p:txBody>
      </p:sp>
      <p:sp>
        <p:nvSpPr>
          <p:cNvPr id="25" name="24 Rectángulo"/>
          <p:cNvSpPr/>
          <p:nvPr/>
        </p:nvSpPr>
        <p:spPr>
          <a:xfrm>
            <a:off x="2267744" y="4038622"/>
            <a:ext cx="5760640" cy="2520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26 Rectángulo"/>
          <p:cNvSpPr/>
          <p:nvPr/>
        </p:nvSpPr>
        <p:spPr>
          <a:xfrm>
            <a:off x="8028384" y="4290650"/>
            <a:ext cx="432048" cy="25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0" name="29 Conector recto"/>
          <p:cNvCxnSpPr/>
          <p:nvPr/>
        </p:nvCxnSpPr>
        <p:spPr>
          <a:xfrm>
            <a:off x="2267744" y="4470670"/>
            <a:ext cx="0"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6228184" y="4470670"/>
            <a:ext cx="0"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4067944" y="4470670"/>
            <a:ext cx="0"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8008168" y="4470670"/>
            <a:ext cx="0"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2060254" y="4650690"/>
            <a:ext cx="423514" cy="369332"/>
          </a:xfrm>
          <a:prstGeom prst="rect">
            <a:avLst/>
          </a:prstGeom>
          <a:noFill/>
        </p:spPr>
        <p:txBody>
          <a:bodyPr wrap="none" rtlCol="0">
            <a:spAutoFit/>
          </a:bodyPr>
          <a:lstStyle/>
          <a:p>
            <a:r>
              <a:rPr lang="es-ES" b="1" dirty="0" smtClean="0"/>
              <a:t>6h</a:t>
            </a:r>
            <a:endParaRPr lang="es-ES" b="1" dirty="0"/>
          </a:p>
        </p:txBody>
      </p:sp>
      <p:sp>
        <p:nvSpPr>
          <p:cNvPr id="37" name="36 CuadroTexto"/>
          <p:cNvSpPr txBox="1"/>
          <p:nvPr/>
        </p:nvSpPr>
        <p:spPr>
          <a:xfrm>
            <a:off x="3844705" y="4641398"/>
            <a:ext cx="542136" cy="369332"/>
          </a:xfrm>
          <a:prstGeom prst="rect">
            <a:avLst/>
          </a:prstGeom>
          <a:noFill/>
        </p:spPr>
        <p:txBody>
          <a:bodyPr wrap="none" rtlCol="0">
            <a:spAutoFit/>
          </a:bodyPr>
          <a:lstStyle/>
          <a:p>
            <a:r>
              <a:rPr lang="es-ES" b="1" dirty="0" smtClean="0"/>
              <a:t>10h</a:t>
            </a:r>
            <a:endParaRPr lang="es-ES" b="1" dirty="0"/>
          </a:p>
        </p:txBody>
      </p:sp>
      <p:sp>
        <p:nvSpPr>
          <p:cNvPr id="38" name="37 CuadroTexto"/>
          <p:cNvSpPr txBox="1"/>
          <p:nvPr/>
        </p:nvSpPr>
        <p:spPr>
          <a:xfrm>
            <a:off x="5957116" y="4641398"/>
            <a:ext cx="542136" cy="369332"/>
          </a:xfrm>
          <a:prstGeom prst="rect">
            <a:avLst/>
          </a:prstGeom>
          <a:noFill/>
        </p:spPr>
        <p:txBody>
          <a:bodyPr wrap="none" rtlCol="0">
            <a:spAutoFit/>
          </a:bodyPr>
          <a:lstStyle/>
          <a:p>
            <a:r>
              <a:rPr lang="es-ES" b="1" dirty="0" smtClean="0"/>
              <a:t>20h</a:t>
            </a:r>
            <a:endParaRPr lang="es-ES" b="1" dirty="0"/>
          </a:p>
        </p:txBody>
      </p:sp>
      <p:sp>
        <p:nvSpPr>
          <p:cNvPr id="39" name="38 CuadroTexto"/>
          <p:cNvSpPr txBox="1"/>
          <p:nvPr/>
        </p:nvSpPr>
        <p:spPr>
          <a:xfrm>
            <a:off x="7774280" y="4641398"/>
            <a:ext cx="542136" cy="369332"/>
          </a:xfrm>
          <a:prstGeom prst="rect">
            <a:avLst/>
          </a:prstGeom>
          <a:noFill/>
        </p:spPr>
        <p:txBody>
          <a:bodyPr wrap="none" rtlCol="0">
            <a:spAutoFit/>
          </a:bodyPr>
          <a:lstStyle/>
          <a:p>
            <a:r>
              <a:rPr lang="es-ES" b="1" dirty="0" smtClean="0"/>
              <a:t>23h</a:t>
            </a:r>
            <a:endParaRPr lang="es-ES" b="1" dirty="0"/>
          </a:p>
        </p:txBody>
      </p:sp>
      <p:sp>
        <p:nvSpPr>
          <p:cNvPr id="40" name="39 CuadroTexto"/>
          <p:cNvSpPr txBox="1"/>
          <p:nvPr/>
        </p:nvSpPr>
        <p:spPr>
          <a:xfrm>
            <a:off x="2970084" y="2790096"/>
            <a:ext cx="5945316" cy="1323439"/>
          </a:xfrm>
          <a:prstGeom prst="rect">
            <a:avLst/>
          </a:prstGeom>
          <a:noFill/>
        </p:spPr>
        <p:txBody>
          <a:bodyPr wrap="square" rtlCol="0">
            <a:spAutoFit/>
          </a:bodyPr>
          <a:lstStyle/>
          <a:p>
            <a:pPr marL="285750" indent="-285750">
              <a:buFont typeface="Wingdings" panose="05000000000000000000" pitchFamily="2" charset="2"/>
              <a:buChar char="q"/>
            </a:pPr>
            <a:r>
              <a:rPr lang="es-ES" sz="1600" dirty="0" smtClean="0"/>
              <a:t>Entrenamiento individual en espacios al aire libre en las dos franjas horarias (2 veces al día)  </a:t>
            </a:r>
          </a:p>
          <a:p>
            <a:pPr marL="285750" indent="-285750">
              <a:buFont typeface="Wingdings" panose="05000000000000000000" pitchFamily="2" charset="2"/>
              <a:buChar char="q"/>
            </a:pPr>
            <a:r>
              <a:rPr lang="es-ES" sz="1600" dirty="0" smtClean="0"/>
              <a:t>Dentro de la provincia</a:t>
            </a:r>
          </a:p>
          <a:p>
            <a:pPr marL="285750" indent="-285750">
              <a:buFont typeface="Wingdings" panose="05000000000000000000" pitchFamily="2" charset="2"/>
              <a:buChar char="q"/>
            </a:pPr>
            <a:r>
              <a:rPr lang="es-ES" sz="1600" dirty="0" smtClean="0"/>
              <a:t>Acceso </a:t>
            </a:r>
            <a:r>
              <a:rPr lang="es-ES" sz="1600" dirty="0"/>
              <a:t>libre a espacio naturales para desarrollo de su actividad </a:t>
            </a:r>
          </a:p>
          <a:p>
            <a:pPr marL="285750" indent="-285750">
              <a:buFont typeface="Wingdings" panose="05000000000000000000" pitchFamily="2" charset="2"/>
              <a:buChar char="q"/>
            </a:pPr>
            <a:endParaRPr lang="es-ES" sz="1600" b="1" dirty="0" smtClean="0">
              <a:solidFill>
                <a:srgbClr val="C00000"/>
              </a:solidFill>
            </a:endParaRPr>
          </a:p>
        </p:txBody>
      </p:sp>
      <p:sp>
        <p:nvSpPr>
          <p:cNvPr id="41" name="40 CuadroTexto"/>
          <p:cNvSpPr txBox="1"/>
          <p:nvPr/>
        </p:nvSpPr>
        <p:spPr>
          <a:xfrm>
            <a:off x="3347864" y="1419622"/>
            <a:ext cx="5904655" cy="1323439"/>
          </a:xfrm>
          <a:prstGeom prst="rect">
            <a:avLst/>
          </a:prstGeom>
          <a:noFill/>
        </p:spPr>
        <p:txBody>
          <a:bodyPr wrap="square" rtlCol="0">
            <a:spAutoFit/>
          </a:bodyPr>
          <a:lstStyle/>
          <a:p>
            <a:pPr marL="285750" indent="-285750">
              <a:buFont typeface="Wingdings" panose="05000000000000000000" pitchFamily="2" charset="2"/>
              <a:buChar char="q"/>
            </a:pPr>
            <a:r>
              <a:rPr lang="es-ES" sz="1600" dirty="0" smtClean="0"/>
              <a:t>Entrenamiento individual en espacios al aire libre </a:t>
            </a:r>
          </a:p>
          <a:p>
            <a:pPr marL="285750" indent="-285750">
              <a:buFont typeface="Wingdings" panose="05000000000000000000" pitchFamily="2" charset="2"/>
              <a:buChar char="q"/>
            </a:pPr>
            <a:r>
              <a:rPr lang="es-ES" sz="1600" dirty="0" smtClean="0"/>
              <a:t>Sin límite horario</a:t>
            </a:r>
          </a:p>
          <a:p>
            <a:pPr marL="285750" indent="-285750">
              <a:buFont typeface="Wingdings" panose="05000000000000000000" pitchFamily="2" charset="2"/>
              <a:buChar char="q"/>
            </a:pPr>
            <a:r>
              <a:rPr lang="es-ES" sz="1600" dirty="0"/>
              <a:t>D</a:t>
            </a:r>
            <a:r>
              <a:rPr lang="es-ES" sz="1600" dirty="0" smtClean="0"/>
              <a:t>entro de la provincia</a:t>
            </a:r>
          </a:p>
          <a:p>
            <a:pPr marL="285750" indent="-285750">
              <a:buFont typeface="Wingdings" panose="05000000000000000000" pitchFamily="2" charset="2"/>
              <a:buChar char="q"/>
            </a:pPr>
            <a:r>
              <a:rPr lang="es-ES" sz="1600" dirty="0" smtClean="0"/>
              <a:t>Permitido trabajar con un entrenador</a:t>
            </a:r>
          </a:p>
          <a:p>
            <a:pPr marL="285750" indent="-285750">
              <a:buFont typeface="Wingdings" panose="05000000000000000000" pitchFamily="2" charset="2"/>
              <a:buChar char="q"/>
            </a:pPr>
            <a:r>
              <a:rPr lang="es-ES" sz="1600" dirty="0" smtClean="0"/>
              <a:t>Acceso libre a espacio naturales para desarrollo de su actividad </a:t>
            </a:r>
            <a:endParaRPr lang="es-ES" sz="1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73" t="41374" r="47347" b="45775"/>
          <a:stretch/>
        </p:blipFill>
        <p:spPr bwMode="auto">
          <a:xfrm>
            <a:off x="3419872" y="1419622"/>
            <a:ext cx="193763"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537" t="55947" r="47236" b="40701"/>
          <a:stretch/>
        </p:blipFill>
        <p:spPr bwMode="auto">
          <a:xfrm>
            <a:off x="3037610" y="2829874"/>
            <a:ext cx="215292" cy="33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537" t="55947" r="47236" b="40701"/>
          <a:stretch/>
        </p:blipFill>
        <p:spPr bwMode="auto">
          <a:xfrm>
            <a:off x="3037610" y="3321156"/>
            <a:ext cx="215292" cy="33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06" t="19030" r="61123" b="32150"/>
          <a:stretch/>
        </p:blipFill>
        <p:spPr bwMode="auto">
          <a:xfrm>
            <a:off x="194295" y="219174"/>
            <a:ext cx="1286247" cy="131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537" t="55947" r="47236" b="40701"/>
          <a:stretch/>
        </p:blipFill>
        <p:spPr bwMode="auto">
          <a:xfrm>
            <a:off x="3037610" y="3579862"/>
            <a:ext cx="215292" cy="33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5" descr="nuevo | Federación de Tiro con Arco Comunidad Valencian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3871" y="294553"/>
            <a:ext cx="639267" cy="67395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nuevo | Federación de Tiro con Arco Comunidad Valencian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9230" y="3209582"/>
            <a:ext cx="556127" cy="5863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nuevo | Federación de Tiro con Arco Comunidad Valencian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0369" y="3385179"/>
            <a:ext cx="556127" cy="58630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nuevo | Federación de Tiro con Arco Comunidad Valencian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7561" y="2211710"/>
            <a:ext cx="556127" cy="58630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12 Conector recto"/>
          <p:cNvCxnSpPr/>
          <p:nvPr/>
        </p:nvCxnSpPr>
        <p:spPr>
          <a:xfrm>
            <a:off x="1763688" y="1347614"/>
            <a:ext cx="1944216"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917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568001" y="3867894"/>
            <a:ext cx="8427771" cy="1077218"/>
          </a:xfrm>
          <a:prstGeom prst="rect">
            <a:avLst/>
          </a:prstGeom>
          <a:noFill/>
        </p:spPr>
        <p:txBody>
          <a:bodyPr wrap="square" rtlCol="0">
            <a:spAutoFit/>
          </a:bodyPr>
          <a:lstStyle/>
          <a:p>
            <a:r>
              <a:rPr lang="es-ES" sz="1600" dirty="0" smtClean="0"/>
              <a:t>Recuerda que  tras la modificación establecida en la OM SND/414/2020 sobre la OM SND/388/2020 la práctica deportiva en espacios al aire libre establece nuevos límites para los deportistas federados. </a:t>
            </a:r>
            <a:r>
              <a:rPr lang="es-ES" sz="1600" b="1" dirty="0" smtClean="0">
                <a:solidFill>
                  <a:srgbClr val="C00000"/>
                </a:solidFill>
              </a:rPr>
              <a:t>Se puede realizar dentro de los límites provinciales</a:t>
            </a:r>
            <a:r>
              <a:rPr lang="es-ES" sz="1600" dirty="0" smtClean="0"/>
              <a:t>, se mantiene únicamente en las franjas horarias permitidas (2 veces al día) y sin presencia de entrenador. </a:t>
            </a:r>
            <a:endParaRPr lang="es-ES" sz="1600" dirty="0"/>
          </a:p>
        </p:txBody>
      </p:sp>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06" t="19030" r="61123" b="32150"/>
          <a:stretch/>
        </p:blipFill>
        <p:spPr bwMode="auto">
          <a:xfrm>
            <a:off x="1248958" y="3234381"/>
            <a:ext cx="730754" cy="74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Resultado de imagen de icono tenista"/>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6296" y="2283718"/>
            <a:ext cx="1492909" cy="14929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25" name="24 CuadroTexto"/>
          <p:cNvSpPr txBox="1"/>
          <p:nvPr/>
        </p:nvSpPr>
        <p:spPr>
          <a:xfrm>
            <a:off x="568001" y="627534"/>
            <a:ext cx="7964439" cy="1631216"/>
          </a:xfrm>
          <a:prstGeom prst="rect">
            <a:avLst/>
          </a:prstGeom>
          <a:noFill/>
        </p:spPr>
        <p:txBody>
          <a:bodyPr wrap="square" rtlCol="0">
            <a:spAutoFit/>
          </a:bodyPr>
          <a:lstStyle/>
          <a:p>
            <a:pPr lvl="0"/>
            <a:r>
              <a:rPr lang="es-ES" b="1" dirty="0" smtClean="0"/>
              <a:t> Soy deportista federado, ¿para acceder a una instalación deportiva, </a:t>
            </a:r>
          </a:p>
          <a:p>
            <a:pPr lvl="0"/>
            <a:r>
              <a:rPr lang="es-ES" b="1" dirty="0" smtClean="0"/>
              <a:t>puedo moverme dentro de los límites de mi provincia en la Fase I? </a:t>
            </a:r>
          </a:p>
          <a:p>
            <a:pPr lvl="0"/>
            <a:r>
              <a:rPr lang="es-ES" sz="1600" dirty="0" smtClean="0"/>
              <a:t>Si, según lo establecido en la Orden SND/399/2020; Capitulo II; Artículo 7.1 respecto a la flexibilización de medidas de carácter social, toda persona tiene permitido desplazarse por su provincia para la realización de las actividades permitidas en la Fase I. </a:t>
            </a:r>
            <a:endParaRPr lang="es-ES" sz="1600" dirty="0"/>
          </a:p>
          <a:p>
            <a:pPr algn="just"/>
            <a:endParaRPr lang="es-ES" sz="1600" dirty="0"/>
          </a:p>
        </p:txBody>
      </p:sp>
      <p:grpSp>
        <p:nvGrpSpPr>
          <p:cNvPr id="11" name="10 Grupo"/>
          <p:cNvGrpSpPr/>
          <p:nvPr/>
        </p:nvGrpSpPr>
        <p:grpSpPr>
          <a:xfrm>
            <a:off x="2195736" y="2067694"/>
            <a:ext cx="4608512" cy="1728192"/>
            <a:chOff x="1361794" y="1809559"/>
            <a:chExt cx="5814239" cy="2135353"/>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506" t="40278" r="36861" b="28607"/>
            <a:stretch/>
          </p:blipFill>
          <p:spPr bwMode="auto">
            <a:xfrm>
              <a:off x="1361794" y="1809559"/>
              <a:ext cx="5814239" cy="2135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2 Conector recto"/>
            <p:cNvCxnSpPr/>
            <p:nvPr/>
          </p:nvCxnSpPr>
          <p:spPr>
            <a:xfrm>
              <a:off x="5292080" y="2931790"/>
              <a:ext cx="1608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361794" y="3084190"/>
              <a:ext cx="290711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20 Elipse"/>
          <p:cNvSpPr>
            <a:spLocks noChangeAspect="1"/>
          </p:cNvSpPr>
          <p:nvPr/>
        </p:nvSpPr>
        <p:spPr>
          <a:xfrm>
            <a:off x="458670" y="834557"/>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7" name="Picture 10" descr="https://cdn2.iconfinder.com/data/icons/othercircles/50/idea-512.png"/>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197726" y="3003798"/>
            <a:ext cx="773874" cy="773874"/>
          </a:xfrm>
          <a:prstGeom prst="rect">
            <a:avLst/>
          </a:prstGeom>
          <a:noFill/>
          <a:extLst>
            <a:ext uri="{909E8E84-426E-40DD-AFC4-6F175D3DCCD1}">
              <a14:hiddenFill xmlns:a14="http://schemas.microsoft.com/office/drawing/2010/main">
                <a:solidFill>
                  <a:srgbClr val="FFFFFF"/>
                </a:solidFill>
              </a14:hiddenFill>
            </a:ext>
          </a:extLst>
        </p:spPr>
      </p:pic>
      <p:sp>
        <p:nvSpPr>
          <p:cNvPr id="18" name="17 Flecha derecha"/>
          <p:cNvSpPr/>
          <p:nvPr/>
        </p:nvSpPr>
        <p:spPr>
          <a:xfrm rot="1682383">
            <a:off x="815447" y="3426306"/>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2" name="Picture 5" descr="nuevo | Federación de Tiro con Arco Comunidad Valenciana"/>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8161" y="4505726"/>
            <a:ext cx="556127" cy="58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0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415601" y="652925"/>
            <a:ext cx="6557237" cy="1200329"/>
          </a:xfrm>
          <a:prstGeom prst="rect">
            <a:avLst/>
          </a:prstGeom>
          <a:noFill/>
        </p:spPr>
        <p:txBody>
          <a:bodyPr wrap="square" rtlCol="0">
            <a:spAutoFit/>
          </a:bodyPr>
          <a:lstStyle/>
          <a:p>
            <a:pPr lvl="0" algn="just"/>
            <a:r>
              <a:rPr lang="es-ES" b="1" dirty="0" smtClean="0"/>
              <a:t>   ¿</a:t>
            </a:r>
            <a:r>
              <a:rPr lang="es-ES" b="1" dirty="0"/>
              <a:t>Se podrán abrir en fase I</a:t>
            </a:r>
            <a:r>
              <a:rPr lang="es-ES" b="1" dirty="0" smtClean="0"/>
              <a:t> </a:t>
            </a:r>
            <a:r>
              <a:rPr lang="es-ES" b="1" dirty="0"/>
              <a:t>pabellones deportivos para </a:t>
            </a:r>
            <a:endParaRPr lang="es-ES" b="1" dirty="0" smtClean="0"/>
          </a:p>
          <a:p>
            <a:pPr lvl="0" algn="just"/>
            <a:r>
              <a:rPr lang="es-ES" b="1" dirty="0" smtClean="0"/>
              <a:t>entrenamiento </a:t>
            </a:r>
            <a:r>
              <a:rPr lang="es-ES" b="1" dirty="0"/>
              <a:t>de deportistas de clubes de las máximas categorías no calificadas como profesionales?</a:t>
            </a:r>
          </a:p>
          <a:p>
            <a:r>
              <a:rPr lang="es-ES" dirty="0" smtClean="0"/>
              <a:t>No, solo </a:t>
            </a:r>
            <a:r>
              <a:rPr lang="es-ES" dirty="0"/>
              <a:t>equipos de Ligas </a:t>
            </a:r>
            <a:r>
              <a:rPr lang="es-ES" dirty="0" smtClean="0"/>
              <a:t>Profesionales.</a:t>
            </a:r>
            <a:endParaRPr lang="es-ES" dirty="0"/>
          </a:p>
        </p:txBody>
      </p:sp>
      <p:sp>
        <p:nvSpPr>
          <p:cNvPr id="14" name="13 Rectángulo"/>
          <p:cNvSpPr/>
          <p:nvPr/>
        </p:nvSpPr>
        <p:spPr>
          <a:xfrm>
            <a:off x="467544" y="2091501"/>
            <a:ext cx="8208912" cy="923330"/>
          </a:xfrm>
          <a:prstGeom prst="rect">
            <a:avLst/>
          </a:prstGeom>
        </p:spPr>
        <p:txBody>
          <a:bodyPr wrap="square">
            <a:spAutoFit/>
          </a:bodyPr>
          <a:lstStyle/>
          <a:p>
            <a:pPr lvl="0"/>
            <a:r>
              <a:rPr lang="es-ES" b="1" dirty="0" smtClean="0"/>
              <a:t>           ¿</a:t>
            </a:r>
            <a:r>
              <a:rPr lang="es-ES" b="1" dirty="0"/>
              <a:t>Se va a establecer algún otro grupo de deportistas que puedan acogerse a las </a:t>
            </a:r>
            <a:r>
              <a:rPr lang="es-ES" b="1" dirty="0" smtClean="0"/>
              <a:t>prerrogativas de los </a:t>
            </a:r>
            <a:r>
              <a:rPr lang="es-ES" b="1" dirty="0"/>
              <a:t>Deportistas de Alto </a:t>
            </a:r>
            <a:r>
              <a:rPr lang="es-ES" b="1" dirty="0" smtClean="0"/>
              <a:t>Nivel y los </a:t>
            </a:r>
            <a:r>
              <a:rPr lang="es-ES" b="1" dirty="0"/>
              <a:t>Deportistas </a:t>
            </a:r>
            <a:r>
              <a:rPr lang="es-ES" b="1" dirty="0" smtClean="0"/>
              <a:t>Profesionales? ¿Cómo solicito el permiso? </a:t>
            </a:r>
            <a:endParaRPr lang="es-ES" b="1" dirty="0"/>
          </a:p>
        </p:txBody>
      </p:sp>
      <p:sp>
        <p:nvSpPr>
          <p:cNvPr id="15" name="14 CuadroTexto"/>
          <p:cNvSpPr txBox="1"/>
          <p:nvPr/>
        </p:nvSpPr>
        <p:spPr>
          <a:xfrm>
            <a:off x="827584" y="4024684"/>
            <a:ext cx="2592288" cy="923330"/>
          </a:xfrm>
          <a:prstGeom prst="rect">
            <a:avLst/>
          </a:prstGeom>
          <a:noFill/>
        </p:spPr>
        <p:txBody>
          <a:bodyPr wrap="square" rtlCol="0">
            <a:spAutoFit/>
          </a:bodyPr>
          <a:lstStyle/>
          <a:p>
            <a:r>
              <a:rPr lang="es-ES" b="1" dirty="0" smtClean="0"/>
              <a:t>Deportistas </a:t>
            </a:r>
            <a:r>
              <a:rPr lang="es-ES" b="1" dirty="0"/>
              <a:t>D.A.R. </a:t>
            </a:r>
            <a:endParaRPr lang="es-ES" b="1" dirty="0" smtClean="0"/>
          </a:p>
          <a:p>
            <a:r>
              <a:rPr lang="es-ES" sz="1200" b="1" dirty="0" smtClean="0"/>
              <a:t>(RD </a:t>
            </a:r>
            <a:r>
              <a:rPr lang="es-ES" sz="1200" b="1" dirty="0"/>
              <a:t>971/2007 Sobre </a:t>
            </a:r>
            <a:r>
              <a:rPr lang="es-ES" sz="1200" b="1" dirty="0" smtClean="0"/>
              <a:t>Deportistas de Alto Nivel y  Alto Rendimiento): </a:t>
            </a:r>
          </a:p>
          <a:p>
            <a:endParaRPr lang="es-ES" sz="1200" b="1" dirty="0"/>
          </a:p>
        </p:txBody>
      </p:sp>
      <p:sp>
        <p:nvSpPr>
          <p:cNvPr id="16" name="15 Elipse"/>
          <p:cNvSpPr>
            <a:spLocks noChangeAspect="1"/>
          </p:cNvSpPr>
          <p:nvPr/>
        </p:nvSpPr>
        <p:spPr>
          <a:xfrm>
            <a:off x="449796" y="4218642"/>
            <a:ext cx="305780" cy="306034"/>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CuadroTexto"/>
          <p:cNvSpPr txBox="1"/>
          <p:nvPr/>
        </p:nvSpPr>
        <p:spPr>
          <a:xfrm>
            <a:off x="3419872" y="4065915"/>
            <a:ext cx="5256584" cy="584775"/>
          </a:xfrm>
          <a:prstGeom prst="rect">
            <a:avLst/>
          </a:prstGeom>
          <a:noFill/>
        </p:spPr>
        <p:txBody>
          <a:bodyPr wrap="square" rtlCol="0">
            <a:spAutoFit/>
          </a:bodyPr>
          <a:lstStyle/>
          <a:p>
            <a:r>
              <a:rPr lang="es-ES" sz="1600" dirty="0" smtClean="0"/>
              <a:t>El certificado que acredita como D.A.R. será expedido por tu CCAA, solicítalo a través de tu federación autonómica  </a:t>
            </a:r>
            <a:endParaRPr lang="es-ES" sz="1600" dirty="0"/>
          </a:p>
        </p:txBody>
      </p:sp>
      <p:cxnSp>
        <p:nvCxnSpPr>
          <p:cNvPr id="18" name="17 Conector recto"/>
          <p:cNvCxnSpPr/>
          <p:nvPr/>
        </p:nvCxnSpPr>
        <p:spPr>
          <a:xfrm>
            <a:off x="3275856" y="3930610"/>
            <a:ext cx="0" cy="89604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24 Elipse"/>
          <p:cNvSpPr>
            <a:spLocks noChangeAspect="1"/>
          </p:cNvSpPr>
          <p:nvPr/>
        </p:nvSpPr>
        <p:spPr>
          <a:xfrm>
            <a:off x="458670" y="762549"/>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18 Elipse"/>
          <p:cNvSpPr>
            <a:spLocks noChangeAspect="1"/>
          </p:cNvSpPr>
          <p:nvPr/>
        </p:nvSpPr>
        <p:spPr>
          <a:xfrm>
            <a:off x="467544" y="2211710"/>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06" t="19030" r="61123" b="32150"/>
          <a:stretch/>
        </p:blipFill>
        <p:spPr bwMode="auto">
          <a:xfrm>
            <a:off x="7770806" y="2622071"/>
            <a:ext cx="1149125" cy="117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35115" y="2931790"/>
            <a:ext cx="7277245" cy="1354217"/>
          </a:xfrm>
          <a:prstGeom prst="rect">
            <a:avLst/>
          </a:prstGeom>
          <a:noFill/>
        </p:spPr>
        <p:txBody>
          <a:bodyPr wrap="square" rtlCol="0">
            <a:spAutoFit/>
          </a:bodyPr>
          <a:lstStyle/>
          <a:p>
            <a:pPr algn="just"/>
            <a:r>
              <a:rPr lang="es-ES" sz="1600" dirty="0"/>
              <a:t>Sí, con la modificación del Artículo 8. </a:t>
            </a:r>
            <a:r>
              <a:rPr lang="es-ES" sz="1600" i="1" dirty="0"/>
              <a:t>Deportistas profesionales y deportistas calificados de alto nivel y de alto rendimiento </a:t>
            </a:r>
            <a:r>
              <a:rPr lang="es-ES" sz="1600" dirty="0"/>
              <a:t>de la OM </a:t>
            </a:r>
            <a:r>
              <a:rPr lang="es-ES" sz="1600" i="1" dirty="0"/>
              <a:t>SND/388/2020, de 3 de mayo, </a:t>
            </a:r>
            <a:r>
              <a:rPr lang="es-ES" sz="1600" dirty="0"/>
              <a:t>los Deportistas de Alto Rendimiento (D.A.R.) calificados por las CCAA, tendrán las misma prerrogativas.</a:t>
            </a:r>
          </a:p>
          <a:p>
            <a:pPr algn="just"/>
            <a:endParaRPr lang="es-ES" dirty="0"/>
          </a:p>
        </p:txBody>
      </p:sp>
      <p:pic>
        <p:nvPicPr>
          <p:cNvPr id="22" name="Picture 5" descr="nuevo | Federación de Tiro con Arco Comunidad Valenciana"/>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23" y="1954124"/>
            <a:ext cx="609301" cy="64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7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Resultado de imagen de ICONO GIMANSIO"/>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5430" y="411510"/>
            <a:ext cx="2019300" cy="201930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19" name="18 CuadroTexto"/>
          <p:cNvSpPr txBox="1"/>
          <p:nvPr/>
        </p:nvSpPr>
        <p:spPr>
          <a:xfrm>
            <a:off x="415601" y="627534"/>
            <a:ext cx="6379829" cy="1938992"/>
          </a:xfrm>
          <a:prstGeom prst="rect">
            <a:avLst/>
          </a:prstGeom>
          <a:noFill/>
        </p:spPr>
        <p:txBody>
          <a:bodyPr wrap="square" rtlCol="0">
            <a:spAutoFit/>
          </a:bodyPr>
          <a:lstStyle/>
          <a:p>
            <a:pPr lvl="0"/>
            <a:r>
              <a:rPr lang="es-ES" b="1" dirty="0" smtClean="0"/>
              <a:t>    ¿Si el CAR, CEAR, CETD o CTD se encuentran  en una CCAA o unidad territorial en Fase 0, puede abrir? </a:t>
            </a:r>
          </a:p>
          <a:p>
            <a:r>
              <a:rPr lang="es-ES" sz="1600" dirty="0" smtClean="0"/>
              <a:t>Sí. En la OM SND/414/2020 se establece una flexibilización para proceder a la apertura de estos centros integrados dentro de la </a:t>
            </a:r>
            <a:r>
              <a:rPr lang="es-ES" sz="1600" b="1" dirty="0" smtClean="0">
                <a:solidFill>
                  <a:schemeClr val="tx1">
                    <a:lumMod val="65000"/>
                    <a:lumOff val="35000"/>
                  </a:schemeClr>
                </a:solidFill>
              </a:rPr>
              <a:t>Red de Tecnificación Deportiva. </a:t>
            </a:r>
            <a:endParaRPr lang="es-ES" sz="1600" b="1" dirty="0">
              <a:solidFill>
                <a:schemeClr val="tx1">
                  <a:lumMod val="65000"/>
                  <a:lumOff val="35000"/>
                </a:schemeClr>
              </a:solidFill>
            </a:endParaRPr>
          </a:p>
          <a:p>
            <a:pPr lvl="0"/>
            <a:endParaRPr lang="es-ES" dirty="0" smtClean="0"/>
          </a:p>
          <a:p>
            <a:pPr lvl="0"/>
            <a:r>
              <a:rPr lang="es-ES" dirty="0" smtClean="0"/>
              <a:t> </a:t>
            </a:r>
          </a:p>
        </p:txBody>
      </p:sp>
      <p:sp>
        <p:nvSpPr>
          <p:cNvPr id="23" name="22 Elipse"/>
          <p:cNvSpPr>
            <a:spLocks noChangeAspect="1"/>
          </p:cNvSpPr>
          <p:nvPr/>
        </p:nvSpPr>
        <p:spPr>
          <a:xfrm>
            <a:off x="458670" y="762549"/>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006" t="19030" r="61123" b="32150"/>
          <a:stretch/>
        </p:blipFill>
        <p:spPr bwMode="auto">
          <a:xfrm>
            <a:off x="270519" y="2431211"/>
            <a:ext cx="1565177" cy="159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007" t="38110" r="38311" b="29142"/>
          <a:stretch/>
        </p:blipFill>
        <p:spPr bwMode="auto">
          <a:xfrm>
            <a:off x="2005447" y="2139702"/>
            <a:ext cx="5813597" cy="2395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940152" y="3579862"/>
            <a:ext cx="1461596" cy="144016"/>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CuadroTexto"/>
          <p:cNvSpPr txBox="1"/>
          <p:nvPr/>
        </p:nvSpPr>
        <p:spPr>
          <a:xfrm>
            <a:off x="7581689" y="1275606"/>
            <a:ext cx="456947" cy="307777"/>
          </a:xfrm>
          <a:prstGeom prst="rect">
            <a:avLst/>
          </a:prstGeom>
          <a:solidFill>
            <a:schemeClr val="bg1"/>
          </a:solidFill>
        </p:spPr>
        <p:txBody>
          <a:bodyPr wrap="square" rtlCol="0">
            <a:spAutoFit/>
          </a:bodyPr>
          <a:lstStyle/>
          <a:p>
            <a:r>
              <a:rPr lang="es-ES" sz="1400" b="1" dirty="0" smtClean="0">
                <a:solidFill>
                  <a:srgbClr val="C00000"/>
                </a:solidFill>
                <a:latin typeface="Bahnschrift SemiBold Condensed" panose="020B0502040204020203" pitchFamily="34" charset="0"/>
              </a:rPr>
              <a:t>CAR</a:t>
            </a:r>
            <a:endParaRPr lang="es-ES" sz="1400" b="1" dirty="0">
              <a:solidFill>
                <a:srgbClr val="C00000"/>
              </a:solidFill>
              <a:latin typeface="Bahnschrift SemiBold Condensed" panose="020B0502040204020203" pitchFamily="34" charset="0"/>
            </a:endParaRPr>
          </a:p>
        </p:txBody>
      </p:sp>
      <p:pic>
        <p:nvPicPr>
          <p:cNvPr id="27" name="Picture 5" descr="nuevo | Federación de Tiro con Arco Comunidad Valencian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5591" y="2765194"/>
            <a:ext cx="882930" cy="93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822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06" t="19030" r="61123" b="32150"/>
          <a:stretch/>
        </p:blipFill>
        <p:spPr bwMode="auto">
          <a:xfrm>
            <a:off x="395536" y="771550"/>
            <a:ext cx="1089802" cy="111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Resultado de imagen de icono pesca"/>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642179" y="2658353"/>
            <a:ext cx="1394317" cy="13535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853792" y="483518"/>
            <a:ext cx="7831538" cy="369332"/>
          </a:xfrm>
          <a:prstGeom prst="rect">
            <a:avLst/>
          </a:prstGeom>
          <a:noFill/>
        </p:spPr>
        <p:txBody>
          <a:bodyPr wrap="square" rtlCol="0">
            <a:spAutoFit/>
          </a:bodyPr>
          <a:lstStyle/>
          <a:p>
            <a:pPr algn="just"/>
            <a:r>
              <a:rPr lang="es-ES" b="1" dirty="0" smtClean="0"/>
              <a:t>¿Cuando se podrá practicar la pesca y la caza? </a:t>
            </a:r>
          </a:p>
        </p:txBody>
      </p:sp>
      <p:sp>
        <p:nvSpPr>
          <p:cNvPr id="12" name="11 Flecha derecha"/>
          <p:cNvSpPr/>
          <p:nvPr/>
        </p:nvSpPr>
        <p:spPr>
          <a:xfrm>
            <a:off x="611560" y="2065127"/>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Flecha derecha"/>
          <p:cNvSpPr/>
          <p:nvPr/>
        </p:nvSpPr>
        <p:spPr>
          <a:xfrm>
            <a:off x="611560" y="3073239"/>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1037159" y="2028785"/>
            <a:ext cx="7648171" cy="830997"/>
          </a:xfrm>
          <a:prstGeom prst="rect">
            <a:avLst/>
          </a:prstGeom>
          <a:noFill/>
        </p:spPr>
        <p:txBody>
          <a:bodyPr wrap="square" rtlCol="0">
            <a:spAutoFit/>
          </a:bodyPr>
          <a:lstStyle/>
          <a:p>
            <a:pPr algn="just"/>
            <a:r>
              <a:rPr lang="es-ES" sz="1600" dirty="0" smtClean="0"/>
              <a:t>Queda </a:t>
            </a:r>
            <a:r>
              <a:rPr lang="es-ES" sz="1600" dirty="0"/>
              <a:t>permitida la práctica de la </a:t>
            </a:r>
            <a:r>
              <a:rPr lang="es-ES" sz="1600" b="1" dirty="0">
                <a:solidFill>
                  <a:schemeClr val="tx1">
                    <a:lumMod val="65000"/>
                    <a:lumOff val="35000"/>
                  </a:schemeClr>
                </a:solidFill>
              </a:rPr>
              <a:t>pesca deportiva y recreativa </a:t>
            </a:r>
            <a:r>
              <a:rPr lang="es-ES" sz="1600" dirty="0"/>
              <a:t>en todas sus modalidades siempre que se respete la distancia de seguridad y las medidas de higiene y prevención fijadas por las autoridades sanitarias. </a:t>
            </a:r>
          </a:p>
        </p:txBody>
      </p:sp>
      <p:sp>
        <p:nvSpPr>
          <p:cNvPr id="16" name="15 CuadroTexto"/>
          <p:cNvSpPr txBox="1"/>
          <p:nvPr/>
        </p:nvSpPr>
        <p:spPr>
          <a:xfrm>
            <a:off x="1086899" y="2964889"/>
            <a:ext cx="6615239" cy="830997"/>
          </a:xfrm>
          <a:prstGeom prst="rect">
            <a:avLst/>
          </a:prstGeom>
          <a:noFill/>
        </p:spPr>
        <p:txBody>
          <a:bodyPr wrap="square" rtlCol="0">
            <a:spAutoFit/>
          </a:bodyPr>
          <a:lstStyle/>
          <a:p>
            <a:pPr algn="just"/>
            <a:r>
              <a:rPr lang="es-ES" sz="1600" dirty="0" smtClean="0"/>
              <a:t>Queda </a:t>
            </a:r>
            <a:r>
              <a:rPr lang="es-ES" sz="1600" dirty="0"/>
              <a:t>permitida la </a:t>
            </a:r>
            <a:r>
              <a:rPr lang="es-ES" sz="1600" b="1" dirty="0">
                <a:solidFill>
                  <a:schemeClr val="tx1">
                    <a:lumMod val="65000"/>
                    <a:lumOff val="35000"/>
                  </a:schemeClr>
                </a:solidFill>
              </a:rPr>
              <a:t>actividad cinegética</a:t>
            </a:r>
            <a:r>
              <a:rPr lang="es-ES" sz="1600" dirty="0"/>
              <a:t> </a:t>
            </a:r>
            <a:r>
              <a:rPr lang="es-ES" sz="1600" dirty="0" smtClean="0"/>
              <a:t>(caza) en </a:t>
            </a:r>
            <a:r>
              <a:rPr lang="es-ES" sz="1600" dirty="0"/>
              <a:t>todas sus </a:t>
            </a:r>
          </a:p>
          <a:p>
            <a:pPr algn="just"/>
            <a:r>
              <a:rPr lang="es-ES" sz="1600" dirty="0" smtClean="0"/>
              <a:t>modalidades </a:t>
            </a:r>
            <a:r>
              <a:rPr lang="es-ES" sz="1600" dirty="0"/>
              <a:t>siempre que se respete la distancia de seguridad y las </a:t>
            </a:r>
            <a:endParaRPr lang="es-ES" sz="1600" dirty="0" smtClean="0"/>
          </a:p>
          <a:p>
            <a:pPr algn="just"/>
            <a:r>
              <a:rPr lang="es-ES" sz="1600" dirty="0" smtClean="0"/>
              <a:t>medidas </a:t>
            </a:r>
            <a:r>
              <a:rPr lang="es-ES" sz="1600" dirty="0"/>
              <a:t>de higiene y prevención fijadas por las autoridades sanitarias</a:t>
            </a:r>
            <a:r>
              <a:rPr lang="es-ES" sz="1600" dirty="0" smtClean="0"/>
              <a:t>.</a:t>
            </a:r>
            <a:endParaRPr lang="es-ES" sz="1400" i="1" dirty="0" smtClean="0"/>
          </a:p>
        </p:txBody>
      </p:sp>
      <p:sp>
        <p:nvSpPr>
          <p:cNvPr id="20" name="19 Elipse"/>
          <p:cNvSpPr>
            <a:spLocks noChangeAspect="1"/>
          </p:cNvSpPr>
          <p:nvPr/>
        </p:nvSpPr>
        <p:spPr>
          <a:xfrm>
            <a:off x="683568" y="593142"/>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Rectángulo"/>
          <p:cNvSpPr/>
          <p:nvPr/>
        </p:nvSpPr>
        <p:spPr>
          <a:xfrm>
            <a:off x="1763688" y="3993326"/>
            <a:ext cx="6541864" cy="738664"/>
          </a:xfrm>
          <a:prstGeom prst="rect">
            <a:avLst/>
          </a:prstGeom>
          <a:ln w="31750">
            <a:solidFill>
              <a:srgbClr val="C00000"/>
            </a:solidFill>
          </a:ln>
        </p:spPr>
        <p:txBody>
          <a:bodyPr wrap="square">
            <a:spAutoFit/>
          </a:bodyPr>
          <a:lstStyle/>
          <a:p>
            <a:pPr algn="just"/>
            <a:r>
              <a:rPr lang="es-ES" sz="1400" dirty="0" smtClean="0"/>
              <a:t>Se deberán aplicar las Medidas </a:t>
            </a:r>
            <a:r>
              <a:rPr lang="es-ES" sz="1400" dirty="0"/>
              <a:t>de higiene y prevención </a:t>
            </a:r>
            <a:r>
              <a:rPr lang="es-ES" sz="1400" dirty="0" smtClean="0"/>
              <a:t>para dichas actividades establecidas en el CAPÍTULO XV </a:t>
            </a:r>
            <a:r>
              <a:rPr lang="es-ES" sz="1400" b="1" dirty="0" smtClean="0"/>
              <a:t>Condiciones </a:t>
            </a:r>
            <a:r>
              <a:rPr lang="es-ES" sz="1400" b="1" dirty="0"/>
              <a:t>para el desarrollo de la actividad cinegética y la pesca deportiva y </a:t>
            </a:r>
            <a:r>
              <a:rPr lang="es-ES" sz="1400" b="1" dirty="0" smtClean="0"/>
              <a:t>recreativa</a:t>
            </a:r>
            <a:r>
              <a:rPr lang="es-ES" sz="1400" dirty="0"/>
              <a:t> </a:t>
            </a:r>
            <a:r>
              <a:rPr lang="es-ES" sz="1400" dirty="0" smtClean="0"/>
              <a:t> de la Orden SND/414/2020. </a:t>
            </a:r>
            <a:endParaRPr lang="es-ES" sz="1400" dirty="0"/>
          </a:p>
        </p:txBody>
      </p:sp>
      <p:pic>
        <p:nvPicPr>
          <p:cNvPr id="24" name="Picture 10" descr="https://cdn2.iconfinder.com/data/icons/othercircles/50/idea-512.png"/>
          <p:cNvPicPr>
            <a:picLocks noChangeAspect="1" noChangeArrowheads="1"/>
          </p:cNvPicPr>
          <p:nvPr/>
        </p:nvPicPr>
        <p:blipFill>
          <a:blip r:embed="rId5" cstate="print">
            <a:grayscl/>
            <a:extLst>
              <a:ext uri="{BEBA8EAE-BF5A-486C-A8C5-ECC9F3942E4B}">
                <a14:imgProps xmlns:a14="http://schemas.microsoft.com/office/drawing/2010/main">
                  <a14:imgLayer r:embed="rId6">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535446" y="3795886"/>
            <a:ext cx="773874" cy="773874"/>
          </a:xfrm>
          <a:prstGeom prst="rect">
            <a:avLst/>
          </a:prstGeom>
          <a:noFill/>
          <a:extLst>
            <a:ext uri="{909E8E84-426E-40DD-AFC4-6F175D3DCCD1}">
              <a14:hiddenFill xmlns:a14="http://schemas.microsoft.com/office/drawing/2010/main">
                <a:solidFill>
                  <a:srgbClr val="FFFFFF"/>
                </a:solidFill>
              </a14:hiddenFill>
            </a:ext>
          </a:extLst>
        </p:spPr>
      </p:pic>
      <p:sp>
        <p:nvSpPr>
          <p:cNvPr id="25" name="24 Flecha derecha"/>
          <p:cNvSpPr/>
          <p:nvPr/>
        </p:nvSpPr>
        <p:spPr>
          <a:xfrm>
            <a:off x="1259632" y="4086609"/>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CuadroTexto"/>
          <p:cNvSpPr txBox="1"/>
          <p:nvPr/>
        </p:nvSpPr>
        <p:spPr>
          <a:xfrm>
            <a:off x="1475656" y="896982"/>
            <a:ext cx="7128792" cy="984885"/>
          </a:xfrm>
          <a:prstGeom prst="rect">
            <a:avLst/>
          </a:prstGeom>
          <a:noFill/>
        </p:spPr>
        <p:txBody>
          <a:bodyPr wrap="square" rtlCol="0">
            <a:spAutoFit/>
          </a:bodyPr>
          <a:lstStyle/>
          <a:p>
            <a:pPr algn="just"/>
            <a:r>
              <a:rPr lang="es-ES" sz="1400" dirty="0" smtClean="0"/>
              <a:t>Tras la modificación de la </a:t>
            </a:r>
            <a:r>
              <a:rPr lang="es-ES" sz="1400" i="1" dirty="0" smtClean="0"/>
              <a:t>Orden SND/399/2020,</a:t>
            </a:r>
            <a:r>
              <a:rPr lang="es-ES" sz="1400" i="1" dirty="0"/>
              <a:t> de 9 de mayo </a:t>
            </a:r>
            <a:r>
              <a:rPr lang="es-ES" sz="1400" i="1" dirty="0" smtClean="0"/>
              <a:t> </a:t>
            </a:r>
            <a:r>
              <a:rPr lang="es-ES" sz="1400" dirty="0" smtClean="0"/>
              <a:t>en la </a:t>
            </a:r>
            <a:r>
              <a:rPr lang="es-ES" sz="1400" i="1" dirty="0" smtClean="0"/>
              <a:t>Disposición final segunda de la Orden SND/414/2020</a:t>
            </a:r>
            <a:r>
              <a:rPr lang="es-ES" sz="1400" dirty="0" smtClean="0"/>
              <a:t> </a:t>
            </a:r>
            <a:r>
              <a:rPr lang="es-ES" sz="1400" u="sng" dirty="0" smtClean="0"/>
              <a:t>se incluye </a:t>
            </a:r>
            <a:r>
              <a:rPr lang="es-ES" sz="1400" dirty="0" smtClean="0"/>
              <a:t>el </a:t>
            </a:r>
            <a:r>
              <a:rPr lang="es-ES" sz="1400" i="1" dirty="0" smtClean="0"/>
              <a:t>CAPÍTULO XV Condiciones </a:t>
            </a:r>
            <a:r>
              <a:rPr lang="es-ES" sz="1400" i="1" dirty="0"/>
              <a:t>para el desarrollo de la actividad cinegética y la pesca deportiva y </a:t>
            </a:r>
            <a:r>
              <a:rPr lang="es-ES" sz="1400" i="1" dirty="0" smtClean="0"/>
              <a:t>recreativa</a:t>
            </a:r>
            <a:r>
              <a:rPr lang="es-ES" sz="1400" dirty="0" smtClean="0"/>
              <a:t>, por lo que </a:t>
            </a:r>
            <a:r>
              <a:rPr lang="es-ES" sz="1400" b="1" dirty="0" smtClean="0"/>
              <a:t>se permite ambas practicas en </a:t>
            </a:r>
            <a:r>
              <a:rPr lang="es-ES" sz="1600" b="1" dirty="0" smtClean="0"/>
              <a:t>FASE I</a:t>
            </a:r>
            <a:r>
              <a:rPr lang="es-ES" sz="1400" b="1" dirty="0" smtClean="0"/>
              <a:t>. </a:t>
            </a:r>
            <a:endParaRPr lang="es-ES" sz="1400" b="1" dirty="0"/>
          </a:p>
        </p:txBody>
      </p:sp>
      <p:pic>
        <p:nvPicPr>
          <p:cNvPr id="23" name="Picture 5" descr="nuevo | Federación de Tiro con Arco Comunidad Valenciana"/>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304336"/>
            <a:ext cx="648072" cy="6832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er las imágenes de origen"/>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9309" flipH="1">
            <a:off x="6615463" y="2628149"/>
            <a:ext cx="1091140" cy="107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4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28083" t="-2579" r="27646" b="-1"/>
          <a:stretch/>
        </p:blipFill>
        <p:spPr bwMode="auto">
          <a:xfrm>
            <a:off x="7777372" y="1995686"/>
            <a:ext cx="827076" cy="100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19" name="18 CuadroTexto"/>
          <p:cNvSpPr txBox="1"/>
          <p:nvPr/>
        </p:nvSpPr>
        <p:spPr>
          <a:xfrm>
            <a:off x="415601" y="806390"/>
            <a:ext cx="6557237" cy="1477328"/>
          </a:xfrm>
          <a:prstGeom prst="rect">
            <a:avLst/>
          </a:prstGeom>
          <a:noFill/>
        </p:spPr>
        <p:txBody>
          <a:bodyPr wrap="square" rtlCol="0">
            <a:spAutoFit/>
          </a:bodyPr>
          <a:lstStyle/>
          <a:p>
            <a:pPr lvl="0"/>
            <a:r>
              <a:rPr lang="es-ES" b="1" dirty="0" smtClean="0"/>
              <a:t>   ¿Se </a:t>
            </a:r>
            <a:r>
              <a:rPr lang="es-ES" b="1" dirty="0"/>
              <a:t>pueden abrir las residencias de los centros de entrenamiento? </a:t>
            </a:r>
            <a:endParaRPr lang="es-ES" b="1" dirty="0" smtClean="0"/>
          </a:p>
          <a:p>
            <a:pPr lvl="0"/>
            <a:r>
              <a:rPr lang="es-ES" dirty="0" smtClean="0"/>
              <a:t>Pueden </a:t>
            </a:r>
            <a:r>
              <a:rPr lang="es-ES" dirty="0"/>
              <a:t>comenzar su apertura en la Fase </a:t>
            </a:r>
            <a:r>
              <a:rPr lang="es-ES" dirty="0" smtClean="0"/>
              <a:t>I </a:t>
            </a:r>
            <a:r>
              <a:rPr lang="es-ES" dirty="0"/>
              <a:t>cumpliendo con las normas específicas para este tipo de </a:t>
            </a:r>
            <a:r>
              <a:rPr lang="es-ES" dirty="0" smtClean="0"/>
              <a:t>establecimientos, establecidos en la Orden SND/399/2020. </a:t>
            </a:r>
            <a:endParaRPr lang="es-ES" dirty="0">
              <a:solidFill>
                <a:schemeClr val="accent6">
                  <a:lumMod val="75000"/>
                </a:schemeClr>
              </a:solidFill>
            </a:endParaRPr>
          </a:p>
        </p:txBody>
      </p:sp>
      <p:sp>
        <p:nvSpPr>
          <p:cNvPr id="23" name="22 Elipse"/>
          <p:cNvSpPr>
            <a:spLocks noChangeAspect="1"/>
          </p:cNvSpPr>
          <p:nvPr/>
        </p:nvSpPr>
        <p:spPr>
          <a:xfrm>
            <a:off x="458670" y="915566"/>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CuadroTexto"/>
          <p:cNvSpPr txBox="1"/>
          <p:nvPr/>
        </p:nvSpPr>
        <p:spPr>
          <a:xfrm>
            <a:off x="467544" y="3003798"/>
            <a:ext cx="8136904" cy="1477328"/>
          </a:xfrm>
          <a:prstGeom prst="rect">
            <a:avLst/>
          </a:prstGeom>
          <a:noFill/>
        </p:spPr>
        <p:txBody>
          <a:bodyPr wrap="square" rtlCol="0">
            <a:spAutoFit/>
          </a:bodyPr>
          <a:lstStyle/>
          <a:p>
            <a:pPr algn="just"/>
            <a:r>
              <a:rPr lang="es-ES" b="1" dirty="0" smtClean="0"/>
              <a:t>  ¿Para el uso de instalaciones también se deben cumplir las franjas horarias en función de tipo de deportista (federado, D.A.R., D.A.N, etc.)? </a:t>
            </a:r>
          </a:p>
          <a:p>
            <a:pPr algn="just"/>
            <a:r>
              <a:rPr lang="es-ES" dirty="0" smtClean="0"/>
              <a:t>No,  cada titular establecerá los horarios que considere oportunos en su instalación estableciendo turnos de acceso y siempre cumpliendo las medidas establecidas en la Orden SND/399/2020. Capítulo XII. Artículo 41. </a:t>
            </a:r>
            <a:endParaRPr lang="es-ES" dirty="0"/>
          </a:p>
        </p:txBody>
      </p:sp>
      <p:sp>
        <p:nvSpPr>
          <p:cNvPr id="15" name="14 Elipse"/>
          <p:cNvSpPr>
            <a:spLocks noChangeAspect="1"/>
          </p:cNvSpPr>
          <p:nvPr/>
        </p:nvSpPr>
        <p:spPr>
          <a:xfrm>
            <a:off x="467544" y="3125285"/>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Picture 3"/>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4248" y="1347614"/>
            <a:ext cx="1050984" cy="105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1"/>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2379" y="915566"/>
            <a:ext cx="1026085" cy="102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154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icono gym"/>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2815" y="2211710"/>
            <a:ext cx="1473000" cy="14584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23" name="22 Elipse"/>
          <p:cNvSpPr>
            <a:spLocks noChangeAspect="1"/>
          </p:cNvSpPr>
          <p:nvPr/>
        </p:nvSpPr>
        <p:spPr>
          <a:xfrm>
            <a:off x="458670" y="762549"/>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23 Elipse"/>
          <p:cNvSpPr>
            <a:spLocks noChangeAspect="1"/>
          </p:cNvSpPr>
          <p:nvPr/>
        </p:nvSpPr>
        <p:spPr>
          <a:xfrm>
            <a:off x="458670" y="1779662"/>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Rectángulo"/>
          <p:cNvSpPr/>
          <p:nvPr/>
        </p:nvSpPr>
        <p:spPr>
          <a:xfrm>
            <a:off x="611560" y="627534"/>
            <a:ext cx="8202686" cy="3908762"/>
          </a:xfrm>
          <a:prstGeom prst="rect">
            <a:avLst/>
          </a:prstGeom>
        </p:spPr>
        <p:txBody>
          <a:bodyPr wrap="square">
            <a:spAutoFit/>
          </a:bodyPr>
          <a:lstStyle/>
          <a:p>
            <a:pPr lvl="0"/>
            <a:r>
              <a:rPr lang="es-ES" b="1" dirty="0"/>
              <a:t>¿A qué centros deportivos afecta este artículo?</a:t>
            </a:r>
          </a:p>
          <a:p>
            <a:r>
              <a:rPr lang="es-ES" sz="1600" dirty="0"/>
              <a:t>Gimnasios de titularidad pública o privada, o centros que ofertan habitualmente servicios deportivos a sus clientes o socios.</a:t>
            </a:r>
          </a:p>
          <a:p>
            <a:r>
              <a:rPr lang="es-ES" dirty="0"/>
              <a:t> </a:t>
            </a:r>
          </a:p>
          <a:p>
            <a:pPr lvl="0"/>
            <a:r>
              <a:rPr lang="es-ES" b="1" dirty="0"/>
              <a:t>¿Qué actividad deportiva se puede ofertar?</a:t>
            </a:r>
          </a:p>
          <a:p>
            <a:pPr lvl="0"/>
            <a:r>
              <a:rPr lang="es-ES" dirty="0"/>
              <a:t>Cualquier actividad deportiva individualizada, cumpliendo los siguientes límites:</a:t>
            </a:r>
          </a:p>
          <a:p>
            <a:pPr marL="742950" lvl="1" indent="-285750">
              <a:buFont typeface="Wingdings" panose="05000000000000000000" pitchFamily="2" charset="2"/>
              <a:buChar char="q"/>
            </a:pPr>
            <a:r>
              <a:rPr lang="es-ES" dirty="0" smtClean="0"/>
              <a:t>Con </a:t>
            </a:r>
            <a:r>
              <a:rPr lang="es-ES" dirty="0"/>
              <a:t>cita previa.</a:t>
            </a:r>
          </a:p>
          <a:p>
            <a:pPr marL="742950" lvl="1" indent="-285750">
              <a:buFont typeface="Wingdings" panose="05000000000000000000" pitchFamily="2" charset="2"/>
              <a:buChar char="q"/>
            </a:pPr>
            <a:r>
              <a:rPr lang="es-ES" dirty="0" smtClean="0"/>
              <a:t>Sin </a:t>
            </a:r>
            <a:r>
              <a:rPr lang="es-ES" dirty="0"/>
              <a:t>contacto físico.</a:t>
            </a:r>
          </a:p>
          <a:p>
            <a:pPr marL="742950" lvl="1" indent="-285750">
              <a:buFont typeface="Wingdings" panose="05000000000000000000" pitchFamily="2" charset="2"/>
              <a:buChar char="q"/>
            </a:pPr>
            <a:r>
              <a:rPr lang="es-ES" dirty="0" smtClean="0"/>
              <a:t>Estableciendo </a:t>
            </a:r>
            <a:r>
              <a:rPr lang="es-ES" dirty="0"/>
              <a:t>turnos.</a:t>
            </a:r>
          </a:p>
          <a:p>
            <a:pPr marL="742950" lvl="1" indent="-285750">
              <a:buFont typeface="Wingdings" panose="05000000000000000000" pitchFamily="2" charset="2"/>
              <a:buChar char="q"/>
            </a:pPr>
            <a:r>
              <a:rPr lang="es-ES" dirty="0" smtClean="0"/>
              <a:t>Bajo </a:t>
            </a:r>
            <a:r>
              <a:rPr lang="es-ES" dirty="0"/>
              <a:t>la dirección de un entrenador por persona y turno.</a:t>
            </a:r>
          </a:p>
          <a:p>
            <a:pPr marL="742950" lvl="1" indent="-285750">
              <a:buFont typeface="Wingdings" panose="05000000000000000000" pitchFamily="2" charset="2"/>
              <a:buChar char="q"/>
            </a:pPr>
            <a:r>
              <a:rPr lang="es-ES" dirty="0" smtClean="0"/>
              <a:t>Sin </a:t>
            </a:r>
            <a:r>
              <a:rPr lang="es-ES" dirty="0"/>
              <a:t>apertura de vestuarios.</a:t>
            </a:r>
          </a:p>
          <a:p>
            <a:pPr marL="742950" lvl="1" indent="-285750">
              <a:buFont typeface="Wingdings" panose="05000000000000000000" pitchFamily="2" charset="2"/>
              <a:buChar char="q"/>
            </a:pPr>
            <a:r>
              <a:rPr lang="es-ES" dirty="0" smtClean="0"/>
              <a:t>Respetando </a:t>
            </a:r>
            <a:r>
              <a:rPr lang="es-ES" dirty="0"/>
              <a:t>las medidas de higiene y protección sanitaria previstos en </a:t>
            </a:r>
            <a:r>
              <a:rPr lang="es-ES" dirty="0" smtClean="0"/>
              <a:t>la Orden SND/399/2020. artículo. </a:t>
            </a:r>
            <a:r>
              <a:rPr lang="es-ES" dirty="0"/>
              <a:t>42, y el resto de medidas aplicables.</a:t>
            </a:r>
          </a:p>
          <a:p>
            <a:pPr marL="742950" lvl="1" indent="-285750">
              <a:buFont typeface="Wingdings" panose="05000000000000000000" pitchFamily="2" charset="2"/>
              <a:buChar char="q"/>
            </a:pPr>
            <a:r>
              <a:rPr lang="es-ES" dirty="0" smtClean="0"/>
              <a:t>Respetando </a:t>
            </a:r>
            <a:r>
              <a:rPr lang="es-ES" dirty="0"/>
              <a:t>el aforo del 30 % de usuarios.</a:t>
            </a:r>
          </a:p>
        </p:txBody>
      </p:sp>
    </p:spTree>
    <p:extLst>
      <p:ext uri="{BB962C8B-B14F-4D97-AF65-F5344CB8AC3E}">
        <p14:creationId xmlns:p14="http://schemas.microsoft.com/office/powerpoint/2010/main" val="4079511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2" name="1 CuadroTexto"/>
          <p:cNvSpPr txBox="1"/>
          <p:nvPr/>
        </p:nvSpPr>
        <p:spPr>
          <a:xfrm>
            <a:off x="333024" y="730900"/>
            <a:ext cx="6639813" cy="738664"/>
          </a:xfrm>
          <a:prstGeom prst="rect">
            <a:avLst/>
          </a:prstGeom>
          <a:noFill/>
        </p:spPr>
        <p:txBody>
          <a:bodyPr wrap="square" rtlCol="0">
            <a:spAutoFit/>
          </a:bodyPr>
          <a:lstStyle/>
          <a:p>
            <a:r>
              <a:rPr lang="es-ES" b="1" dirty="0" smtClean="0"/>
              <a:t>     ¿Cuál es el protocolo básico de actuación del CSD? </a:t>
            </a:r>
          </a:p>
          <a:p>
            <a:r>
              <a:rPr lang="es-ES" sz="1200" b="1" dirty="0" smtClean="0">
                <a:solidFill>
                  <a:srgbClr val="C00000"/>
                </a:solidFill>
              </a:rPr>
              <a:t>* Los CAR, CEAR, CETD/CTD e instalaciones utilizadas por las Ligas Profesionales deberán cumplir lo dispuesto en el protocolo básico de actuación del CSD. </a:t>
            </a:r>
            <a:endParaRPr lang="es-ES" sz="1200" b="1" dirty="0">
              <a:solidFill>
                <a:srgbClr val="C00000"/>
              </a:solidFill>
            </a:endParaRPr>
          </a:p>
        </p:txBody>
      </p:sp>
      <p:pic>
        <p:nvPicPr>
          <p:cNvPr id="8195"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86" t="7594" r="29722" b="4948"/>
          <a:stretch/>
        </p:blipFill>
        <p:spPr bwMode="auto">
          <a:xfrm>
            <a:off x="1475656" y="1552282"/>
            <a:ext cx="2739028" cy="332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10" descr="https://cdn2.iconfinder.com/data/icons/othercircles/50/idea-512.png"/>
          <p:cNvPicPr>
            <a:picLocks noChangeAspect="1" noChangeArrowheads="1"/>
          </p:cNvPicPr>
          <p:nvPr/>
        </p:nvPicPr>
        <p:blipFill>
          <a:blip r:embed="rId5" cstate="print">
            <a:grayscl/>
            <a:extLst>
              <a:ext uri="{BEBA8EAE-BF5A-486C-A8C5-ECC9F3942E4B}">
                <a14:imgProps xmlns:a14="http://schemas.microsoft.com/office/drawing/2010/main">
                  <a14:imgLayer r:embed="rId6">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4567894" y="3291830"/>
            <a:ext cx="773874" cy="773874"/>
          </a:xfrm>
          <a:prstGeom prst="rect">
            <a:avLst/>
          </a:prstGeom>
          <a:noFill/>
          <a:extLst>
            <a:ext uri="{909E8E84-426E-40DD-AFC4-6F175D3DCCD1}">
              <a14:hiddenFill xmlns:a14="http://schemas.microsoft.com/office/drawing/2010/main">
                <a:solidFill>
                  <a:srgbClr val="FFFFFF"/>
                </a:solidFill>
              </a14:hiddenFill>
            </a:ext>
          </a:extLst>
        </p:spPr>
      </p:pic>
      <p:sp>
        <p:nvSpPr>
          <p:cNvPr id="20" name="19 Flecha derecha"/>
          <p:cNvSpPr/>
          <p:nvPr/>
        </p:nvSpPr>
        <p:spPr>
          <a:xfrm>
            <a:off x="5292080" y="3582553"/>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197" name="Picture 5" descr="Resultado de imagen de icono descarga">
            <a:hlinkClick r:id="rId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4688" y="2854464"/>
            <a:ext cx="1116299" cy="1090696"/>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5868144" y="3867894"/>
            <a:ext cx="2195473" cy="369332"/>
          </a:xfrm>
          <a:prstGeom prst="rect">
            <a:avLst/>
          </a:prstGeom>
          <a:noFill/>
        </p:spPr>
        <p:txBody>
          <a:bodyPr wrap="none" rtlCol="0">
            <a:spAutoFit/>
          </a:bodyPr>
          <a:lstStyle/>
          <a:p>
            <a:r>
              <a:rPr lang="es-ES" b="1" dirty="0" smtClean="0">
                <a:solidFill>
                  <a:srgbClr val="C00000"/>
                </a:solidFill>
                <a:hlinkClick r:id="rId3"/>
              </a:rPr>
              <a:t>Protocolo básico CSD</a:t>
            </a:r>
            <a:endParaRPr lang="es-ES" b="1" dirty="0">
              <a:solidFill>
                <a:srgbClr val="C00000"/>
              </a:solidFill>
            </a:endParaRPr>
          </a:p>
        </p:txBody>
      </p:sp>
      <p:sp>
        <p:nvSpPr>
          <p:cNvPr id="11" name="10 Rectángulo"/>
          <p:cNvSpPr/>
          <p:nvPr/>
        </p:nvSpPr>
        <p:spPr>
          <a:xfrm>
            <a:off x="5873320" y="2787774"/>
            <a:ext cx="2237578" cy="187220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Elipse"/>
          <p:cNvSpPr>
            <a:spLocks noChangeAspect="1"/>
          </p:cNvSpPr>
          <p:nvPr/>
        </p:nvSpPr>
        <p:spPr>
          <a:xfrm>
            <a:off x="458670" y="834557"/>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7" name="Picture 2" descr="Ver las imágenes de origen"/>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139704"/>
            <a:ext cx="1206237" cy="120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9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397861" y="593263"/>
            <a:ext cx="2060757" cy="400110"/>
          </a:xfrm>
          <a:prstGeom prst="rect">
            <a:avLst/>
          </a:prstGeom>
          <a:noFill/>
        </p:spPr>
        <p:txBody>
          <a:bodyPr wrap="none" rtlCol="0">
            <a:spAutoFit/>
          </a:bodyPr>
          <a:lstStyle/>
          <a:p>
            <a:r>
              <a:rPr lang="es-ES" sz="2000" b="1" dirty="0" smtClean="0"/>
              <a:t>Fuentes y anexos </a:t>
            </a:r>
          </a:p>
        </p:txBody>
      </p:sp>
      <p:sp>
        <p:nvSpPr>
          <p:cNvPr id="14" name="13 CuadroTexto"/>
          <p:cNvSpPr txBox="1"/>
          <p:nvPr/>
        </p:nvSpPr>
        <p:spPr>
          <a:xfrm>
            <a:off x="377796" y="975955"/>
            <a:ext cx="8442676" cy="3323987"/>
          </a:xfrm>
          <a:prstGeom prst="rect">
            <a:avLst/>
          </a:prstGeom>
          <a:noFill/>
        </p:spPr>
        <p:txBody>
          <a:bodyPr wrap="square" rtlCol="0">
            <a:spAutoFit/>
          </a:bodyPr>
          <a:lstStyle/>
          <a:p>
            <a:r>
              <a:rPr lang="es-ES" sz="1000" i="1" dirty="0"/>
              <a:t>Orden SND/399/2020, de 9 de mayo, para la flexibilización de determinadas restricciones de ámbito nacional, establecidas tras la declaración del estado de alarma en aplicación de la fase 1 del Plan para la transición hacia una nueva </a:t>
            </a:r>
            <a:r>
              <a:rPr lang="es-ES" sz="1000" i="1" dirty="0" smtClean="0"/>
              <a:t>normalidad. </a:t>
            </a:r>
            <a:r>
              <a:rPr lang="es-ES" sz="1000" dirty="0" smtClean="0">
                <a:hlinkClick r:id="rId3"/>
              </a:rPr>
              <a:t>https</a:t>
            </a:r>
            <a:r>
              <a:rPr lang="es-ES" sz="1000" dirty="0">
                <a:hlinkClick r:id="rId3"/>
              </a:rPr>
              <a:t>://www.boe.es/boe/dias/2020/05/09/pdfs/BOE-A-2020-4911.pdf</a:t>
            </a:r>
            <a:endParaRPr lang="es-ES" sz="1000" dirty="0"/>
          </a:p>
          <a:p>
            <a:r>
              <a:rPr lang="es-ES" sz="1000" dirty="0"/>
              <a:t>	</a:t>
            </a:r>
          </a:p>
          <a:p>
            <a:r>
              <a:rPr lang="es-ES" sz="1000" i="1" dirty="0" smtClean="0"/>
              <a:t>Orden </a:t>
            </a:r>
            <a:r>
              <a:rPr lang="es-ES" sz="1000" i="1" dirty="0"/>
              <a:t>SND/388/2020, de 3 de mayo, por la que se establecen las condiciones para la apertura al público de determinados comercios y servicios, y la apertura de archivos, así como para la práctica del deporte profesional y federado.</a:t>
            </a:r>
            <a:r>
              <a:rPr lang="es-ES" sz="1000" dirty="0"/>
              <a:t>	</a:t>
            </a:r>
            <a:r>
              <a:rPr lang="es-ES" sz="1000" dirty="0" smtClean="0"/>
              <a:t> </a:t>
            </a:r>
            <a:r>
              <a:rPr lang="es-ES" sz="1000" dirty="0" smtClean="0">
                <a:hlinkClick r:id="rId4"/>
              </a:rPr>
              <a:t>https://www.boe.es/boe/dias/2020/05/03/pdfs/BOE-A-2020-4793.pdf</a:t>
            </a:r>
            <a:endParaRPr lang="es-ES" sz="1000" dirty="0" smtClean="0"/>
          </a:p>
          <a:p>
            <a:pPr algn="just"/>
            <a:endParaRPr lang="es-ES" sz="1000" dirty="0" smtClean="0"/>
          </a:p>
          <a:p>
            <a:r>
              <a:rPr lang="es-ES" sz="1000" i="1" dirty="0"/>
              <a:t>Orden SND/380/2020, de 30 de abril, sobre las condiciones en las que se puede realizar actividad física no profesional al aire libre durante la situación de crisis sanitaria ocasionada por el </a:t>
            </a:r>
            <a:r>
              <a:rPr lang="es-ES" sz="1000" i="1" dirty="0" smtClean="0"/>
              <a:t>COVID-19.</a:t>
            </a:r>
            <a:r>
              <a:rPr lang="es-ES" sz="1000" dirty="0"/>
              <a:t> </a:t>
            </a:r>
            <a:r>
              <a:rPr lang="es-ES" sz="1000" dirty="0" smtClean="0"/>
              <a:t> </a:t>
            </a:r>
            <a:r>
              <a:rPr lang="es-ES" sz="1000" dirty="0" smtClean="0">
                <a:hlinkClick r:id="rId5"/>
              </a:rPr>
              <a:t>https</a:t>
            </a:r>
            <a:r>
              <a:rPr lang="es-ES" sz="1000" dirty="0">
                <a:hlinkClick r:id="rId5"/>
              </a:rPr>
              <a:t>://www.boe.es/eli/es/o/2020/04/30/snd380/dof/spa/pdf</a:t>
            </a:r>
            <a:endParaRPr lang="es-ES" sz="1000" dirty="0"/>
          </a:p>
          <a:p>
            <a:endParaRPr lang="es-ES" sz="1000" dirty="0" smtClean="0"/>
          </a:p>
          <a:p>
            <a:r>
              <a:rPr lang="es-ES" sz="1000" dirty="0" smtClean="0"/>
              <a:t>Real </a:t>
            </a:r>
            <a:r>
              <a:rPr lang="es-ES" sz="1000" dirty="0"/>
              <a:t>Decreto 971/2007, de 13 de julio, sobre deportistas de alto nivel y alto </a:t>
            </a:r>
            <a:r>
              <a:rPr lang="es-ES" sz="1000" dirty="0" smtClean="0"/>
              <a:t>rendimiento.</a:t>
            </a:r>
            <a:r>
              <a:rPr lang="es-ES" sz="1000" dirty="0"/>
              <a:t>  </a:t>
            </a:r>
            <a:endParaRPr lang="es-ES" sz="1000" dirty="0" smtClean="0"/>
          </a:p>
          <a:p>
            <a:r>
              <a:rPr lang="es-ES" sz="1000" dirty="0" smtClean="0">
                <a:hlinkClick r:id="rId6"/>
              </a:rPr>
              <a:t>https</a:t>
            </a:r>
            <a:r>
              <a:rPr lang="es-ES" sz="1000" dirty="0">
                <a:hlinkClick r:id="rId6"/>
              </a:rPr>
              <a:t>://</a:t>
            </a:r>
            <a:r>
              <a:rPr lang="es-ES" sz="1000" dirty="0" smtClean="0">
                <a:hlinkClick r:id="rId6"/>
              </a:rPr>
              <a:t>www.boe.es/buscar/pdf/1985/BOE-A-1985-12313-consolidado.pdf</a:t>
            </a:r>
            <a:endParaRPr lang="es-ES" sz="1000" dirty="0" smtClean="0"/>
          </a:p>
          <a:p>
            <a:pPr algn="just"/>
            <a:endParaRPr lang="es-ES" sz="1000" dirty="0" smtClean="0"/>
          </a:p>
          <a:p>
            <a:pPr algn="just"/>
            <a:r>
              <a:rPr lang="es-ES" sz="1000" i="1" dirty="0"/>
              <a:t>Resolución de 4 de mayo de </a:t>
            </a:r>
            <a:r>
              <a:rPr lang="es-ES" sz="1000" i="1" dirty="0" smtClean="0"/>
              <a:t>2020, protocolo básico sanitario . </a:t>
            </a:r>
            <a:r>
              <a:rPr lang="es-ES" sz="1000" dirty="0" smtClean="0">
                <a:hlinkClick r:id="rId7"/>
              </a:rPr>
              <a:t>https</a:t>
            </a:r>
            <a:r>
              <a:rPr lang="es-ES" sz="1000" dirty="0">
                <a:hlinkClick r:id="rId7"/>
              </a:rPr>
              <a:t>://</a:t>
            </a:r>
            <a:r>
              <a:rPr lang="es-ES" sz="1000" dirty="0" smtClean="0">
                <a:hlinkClick r:id="rId7"/>
              </a:rPr>
              <a:t>www.boe.es/boe/dias/2020/05/06/pdfs/BOE-A-2020-4837.pdf</a:t>
            </a:r>
            <a:endParaRPr lang="es-ES" sz="1000" dirty="0" smtClean="0"/>
          </a:p>
          <a:p>
            <a:pPr algn="just"/>
            <a:endParaRPr lang="es-ES" sz="1000" dirty="0"/>
          </a:p>
          <a:p>
            <a:pPr algn="just"/>
            <a:r>
              <a:rPr lang="es-ES" sz="1000" i="1" dirty="0"/>
              <a:t>Plan para la transición hacia una nueva normalidad:  GUÍA DE LA FASE I  (9 de mayo de 2020)</a:t>
            </a:r>
          </a:p>
          <a:p>
            <a:pPr algn="just"/>
            <a:r>
              <a:rPr lang="es-ES" sz="1000" dirty="0" smtClean="0">
                <a:hlinkClick r:id="rId8"/>
              </a:rPr>
              <a:t>https</a:t>
            </a:r>
            <a:r>
              <a:rPr lang="es-ES" sz="1000" dirty="0">
                <a:hlinkClick r:id="rId8"/>
              </a:rPr>
              <a:t>://www.lamoncloa.gob.es/covid-19/Documents/09052020_Plan_Transicion_Guia_Fase_1.pdf</a:t>
            </a:r>
            <a:endParaRPr lang="es-ES" sz="1000" dirty="0" smtClean="0"/>
          </a:p>
          <a:p>
            <a:pPr algn="just"/>
            <a:endParaRPr lang="es-ES" sz="1000" dirty="0"/>
          </a:p>
          <a:p>
            <a:pPr algn="just"/>
            <a:r>
              <a:rPr lang="es-ES" sz="1000" dirty="0"/>
              <a:t>Mapa de transición a la nueva </a:t>
            </a:r>
            <a:r>
              <a:rPr lang="es-ES" sz="1000" dirty="0" smtClean="0"/>
              <a:t>normalidad . </a:t>
            </a:r>
            <a:r>
              <a:rPr lang="es-ES" sz="1000" dirty="0" smtClean="0">
                <a:hlinkClick r:id="rId9"/>
              </a:rPr>
              <a:t>https</a:t>
            </a:r>
            <a:r>
              <a:rPr lang="es-ES" sz="1000" dirty="0">
                <a:hlinkClick r:id="rId9"/>
              </a:rPr>
              <a:t>://</a:t>
            </a:r>
            <a:r>
              <a:rPr lang="es-ES" sz="1000" dirty="0" smtClean="0">
                <a:hlinkClick r:id="rId9"/>
              </a:rPr>
              <a:t>www.lamoncloa.gob.es/covid-19/Paginas/mapa-fases-desescalada.aspx</a:t>
            </a:r>
            <a:endParaRPr lang="es-ES" sz="1000" dirty="0" smtClean="0"/>
          </a:p>
          <a:p>
            <a:endParaRPr lang="es-ES" sz="1000" dirty="0"/>
          </a:p>
          <a:p>
            <a:r>
              <a:rPr lang="es-ES" sz="1000" i="1" dirty="0" smtClean="0"/>
              <a:t>Orden </a:t>
            </a:r>
            <a:r>
              <a:rPr lang="es-ES" sz="1000" i="1" dirty="0"/>
              <a:t>SND/414/2020, de 16 de mayo, para la flexibilización de determinadas restricciones de ámbito nacional establecidas tras la declaración del estado de alarma en aplicación de la fase 2 del Plan para la transición hacia una nueva normalidad.</a:t>
            </a:r>
            <a:r>
              <a:rPr lang="es-ES" sz="1000" dirty="0"/>
              <a:t>	</a:t>
            </a:r>
            <a:r>
              <a:rPr lang="es-ES" sz="1000" dirty="0" smtClean="0">
                <a:hlinkClick r:id="rId10"/>
              </a:rPr>
              <a:t>https</a:t>
            </a:r>
            <a:r>
              <a:rPr lang="es-ES" sz="1000" dirty="0">
                <a:hlinkClick r:id="rId10"/>
              </a:rPr>
              <a:t>://www.boe.es/boe/dias/2020/05/16/pdfs/BOE-A-2020-5088.pdf</a:t>
            </a:r>
            <a:endParaRPr lang="es-ES" sz="1000" dirty="0"/>
          </a:p>
        </p:txBody>
      </p:sp>
      <p:pic>
        <p:nvPicPr>
          <p:cNvPr id="10"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006" t="19030" r="61123" b="32150"/>
          <a:stretch/>
        </p:blipFill>
        <p:spPr bwMode="auto">
          <a:xfrm>
            <a:off x="7623599" y="2283718"/>
            <a:ext cx="1268881"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080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20" name="19 CuadroTexto"/>
          <p:cNvSpPr txBox="1"/>
          <p:nvPr/>
        </p:nvSpPr>
        <p:spPr>
          <a:xfrm>
            <a:off x="628894" y="483518"/>
            <a:ext cx="7831538" cy="369332"/>
          </a:xfrm>
          <a:prstGeom prst="rect">
            <a:avLst/>
          </a:prstGeom>
          <a:noFill/>
        </p:spPr>
        <p:txBody>
          <a:bodyPr wrap="square" rtlCol="0">
            <a:spAutoFit/>
          </a:bodyPr>
          <a:lstStyle/>
          <a:p>
            <a:pPr algn="just"/>
            <a:r>
              <a:rPr lang="es-ES" b="1" dirty="0" smtClean="0"/>
              <a:t>¿Qué CCAA o Unidades Territoriales  están en Fase I?</a:t>
            </a:r>
          </a:p>
        </p:txBody>
      </p:sp>
      <p:sp>
        <p:nvSpPr>
          <p:cNvPr id="21" name="20 Elipse"/>
          <p:cNvSpPr>
            <a:spLocks noChangeAspect="1"/>
          </p:cNvSpPr>
          <p:nvPr/>
        </p:nvSpPr>
        <p:spPr>
          <a:xfrm>
            <a:off x="458670" y="593142"/>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CuadroTexto"/>
          <p:cNvSpPr txBox="1"/>
          <p:nvPr/>
        </p:nvSpPr>
        <p:spPr>
          <a:xfrm>
            <a:off x="458670" y="1131590"/>
            <a:ext cx="1944216" cy="1169551"/>
          </a:xfrm>
          <a:prstGeom prst="rect">
            <a:avLst/>
          </a:prstGeom>
          <a:noFill/>
        </p:spPr>
        <p:txBody>
          <a:bodyPr wrap="square" rtlCol="0">
            <a:spAutoFit/>
          </a:bodyPr>
          <a:lstStyle/>
          <a:p>
            <a:pPr algn="just"/>
            <a:r>
              <a:rPr lang="es-ES" sz="1400" dirty="0" smtClean="0">
                <a:hlinkClick r:id="rId3"/>
              </a:rPr>
              <a:t>Plan para la transición hacia una nueva</a:t>
            </a:r>
          </a:p>
          <a:p>
            <a:pPr algn="just"/>
            <a:r>
              <a:rPr lang="es-ES" sz="1400" dirty="0" smtClean="0">
                <a:hlinkClick r:id="rId3"/>
              </a:rPr>
              <a:t>normalidad: </a:t>
            </a:r>
          </a:p>
          <a:p>
            <a:pPr algn="just"/>
            <a:r>
              <a:rPr lang="es-ES" sz="1400" dirty="0" smtClean="0">
                <a:hlinkClick r:id="rId3"/>
              </a:rPr>
              <a:t>GUÍA DE LA FASE I </a:t>
            </a:r>
          </a:p>
          <a:p>
            <a:pPr algn="just"/>
            <a:r>
              <a:rPr lang="es-ES" sz="1400" dirty="0" smtClean="0">
                <a:hlinkClick r:id="rId3"/>
              </a:rPr>
              <a:t>(9 de mayo de 2020)</a:t>
            </a:r>
            <a:endParaRPr lang="es-ES" sz="1400" dirty="0"/>
          </a:p>
        </p:txBody>
      </p:sp>
      <p:pic>
        <p:nvPicPr>
          <p:cNvPr id="1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61726" y="2348477"/>
            <a:ext cx="341922" cy="34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000" t="18970" r="22388" b="6794"/>
          <a:stretch/>
        </p:blipFill>
        <p:spPr bwMode="auto">
          <a:xfrm>
            <a:off x="2402885" y="818205"/>
            <a:ext cx="5502640" cy="412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06" t="19030" r="61123" b="32150"/>
          <a:stretch/>
        </p:blipFill>
        <p:spPr bwMode="auto">
          <a:xfrm>
            <a:off x="7350618" y="2766194"/>
            <a:ext cx="1487594" cy="151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458670" y="2950824"/>
            <a:ext cx="2325794" cy="523220"/>
          </a:xfrm>
          <a:prstGeom prst="rect">
            <a:avLst/>
          </a:prstGeom>
        </p:spPr>
        <p:txBody>
          <a:bodyPr wrap="square">
            <a:spAutoFit/>
          </a:bodyPr>
          <a:lstStyle/>
          <a:p>
            <a:r>
              <a:rPr lang="es-ES" sz="1400" dirty="0">
                <a:hlinkClick r:id="rId7"/>
              </a:rPr>
              <a:t>Mapa de transición a la nueva normalidad</a:t>
            </a:r>
            <a:endParaRPr lang="es-ES" sz="1400" dirty="0"/>
          </a:p>
        </p:txBody>
      </p:sp>
      <p:pic>
        <p:nvPicPr>
          <p:cNvPr id="16" name="Picture 2">
            <a:hlinkClick r:id="r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61726" y="3525972"/>
            <a:ext cx="341922" cy="34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434" t="7593" r="39534" b="81430"/>
          <a:stretch/>
        </p:blipFill>
        <p:spPr bwMode="auto">
          <a:xfrm>
            <a:off x="5738047" y="4392219"/>
            <a:ext cx="2074313" cy="55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50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628894" y="483518"/>
            <a:ext cx="7831538" cy="369332"/>
          </a:xfrm>
          <a:prstGeom prst="rect">
            <a:avLst/>
          </a:prstGeom>
          <a:noFill/>
        </p:spPr>
        <p:txBody>
          <a:bodyPr wrap="square" rtlCol="0">
            <a:spAutoFit/>
          </a:bodyPr>
          <a:lstStyle/>
          <a:p>
            <a:pPr algn="just"/>
            <a:r>
              <a:rPr lang="es-ES" b="1" dirty="0" smtClean="0"/>
              <a:t>¿Qué instalaciones se abren en la Fase I?</a:t>
            </a:r>
          </a:p>
        </p:txBody>
      </p:sp>
      <p:sp>
        <p:nvSpPr>
          <p:cNvPr id="12" name="11 Flecha derecha"/>
          <p:cNvSpPr/>
          <p:nvPr/>
        </p:nvSpPr>
        <p:spPr>
          <a:xfrm>
            <a:off x="611560" y="1042040"/>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Flecha derecha"/>
          <p:cNvSpPr/>
          <p:nvPr/>
        </p:nvSpPr>
        <p:spPr>
          <a:xfrm>
            <a:off x="611560" y="1635646"/>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1037159" y="915566"/>
            <a:ext cx="7921103" cy="584775"/>
          </a:xfrm>
          <a:prstGeom prst="rect">
            <a:avLst/>
          </a:prstGeom>
          <a:noFill/>
        </p:spPr>
        <p:txBody>
          <a:bodyPr wrap="square" rtlCol="0">
            <a:spAutoFit/>
          </a:bodyPr>
          <a:lstStyle/>
          <a:p>
            <a:r>
              <a:rPr lang="es-ES" sz="1600" dirty="0" smtClean="0"/>
              <a:t>Centros de Alto Rendimiento (CAR), Centros Especializados de Alto Rendimiento (CEAR)</a:t>
            </a:r>
          </a:p>
          <a:p>
            <a:r>
              <a:rPr lang="es-ES" sz="1600" dirty="0" smtClean="0"/>
              <a:t> y  Centros de Tecnificación Deportiva (CETD/CTD). </a:t>
            </a:r>
            <a:endParaRPr lang="es-ES" dirty="0"/>
          </a:p>
        </p:txBody>
      </p:sp>
      <p:sp>
        <p:nvSpPr>
          <p:cNvPr id="13" name="12 CuadroTexto"/>
          <p:cNvSpPr txBox="1"/>
          <p:nvPr/>
        </p:nvSpPr>
        <p:spPr>
          <a:xfrm>
            <a:off x="1086899" y="1635646"/>
            <a:ext cx="7751313" cy="2062103"/>
          </a:xfrm>
          <a:prstGeom prst="rect">
            <a:avLst/>
          </a:prstGeom>
          <a:noFill/>
        </p:spPr>
        <p:txBody>
          <a:bodyPr wrap="square" rtlCol="0">
            <a:spAutoFit/>
          </a:bodyPr>
          <a:lstStyle/>
          <a:p>
            <a:r>
              <a:rPr lang="es-ES" sz="1600" dirty="0"/>
              <a:t>I</a:t>
            </a:r>
            <a:r>
              <a:rPr lang="es-ES" sz="1600" dirty="0" smtClean="0"/>
              <a:t>nstalaciones públicas o privadas al aire libre. </a:t>
            </a:r>
          </a:p>
          <a:p>
            <a:r>
              <a:rPr lang="es-ES" sz="1600" b="1" dirty="0" smtClean="0"/>
              <a:t>          ¿Cómo? </a:t>
            </a:r>
          </a:p>
          <a:p>
            <a:pPr lvl="1" algn="just"/>
            <a:r>
              <a:rPr lang="es-ES" sz="1600" dirty="0" smtClean="0"/>
              <a:t>Solo para la práctica deportiva de </a:t>
            </a:r>
            <a:r>
              <a:rPr lang="es-ES" sz="1600" b="1" dirty="0" smtClean="0">
                <a:solidFill>
                  <a:schemeClr val="tx1">
                    <a:lumMod val="65000"/>
                    <a:lumOff val="35000"/>
                  </a:schemeClr>
                </a:solidFill>
              </a:rPr>
              <a:t>manera individual </a:t>
            </a:r>
            <a:r>
              <a:rPr lang="es-ES" sz="1600" dirty="0" smtClean="0"/>
              <a:t>(manteniendo la distancia social de seguridad recomendada de 2m),  </a:t>
            </a:r>
            <a:r>
              <a:rPr lang="es-ES" sz="1600" b="1" dirty="0" smtClean="0">
                <a:solidFill>
                  <a:schemeClr val="tx1">
                    <a:lumMod val="65000"/>
                    <a:lumOff val="35000"/>
                  </a:schemeClr>
                </a:solidFill>
              </a:rPr>
              <a:t>sin contacto y con cita previa</a:t>
            </a:r>
            <a:r>
              <a:rPr lang="es-ES" sz="1600" dirty="0" smtClean="0"/>
              <a:t>. (p.e. pista de atletismo, pista de tenis (1 contra 1), campo de golf, campo de rugby, campos de tiro,  circuitos, campos de futbol, pistas de pádel (1 contra 1), campos de tiro, etc.).  Respetando el </a:t>
            </a:r>
            <a:r>
              <a:rPr lang="es-ES" sz="1600" b="1" dirty="0" smtClean="0">
                <a:solidFill>
                  <a:schemeClr val="tx1">
                    <a:lumMod val="65000"/>
                    <a:lumOff val="35000"/>
                  </a:schemeClr>
                </a:solidFill>
              </a:rPr>
              <a:t>30% de capacidad de aforo </a:t>
            </a:r>
            <a:r>
              <a:rPr lang="es-ES" sz="1600" dirty="0" smtClean="0"/>
              <a:t>de la instalación. Se deberán cumplir las normas de seguridad y sanitarias marcadas en la </a:t>
            </a:r>
            <a:r>
              <a:rPr lang="es-ES" sz="1400" dirty="0" smtClean="0"/>
              <a:t>OM SND/399/2020.</a:t>
            </a:r>
            <a:endParaRPr lang="es-ES" i="1" dirty="0"/>
          </a:p>
        </p:txBody>
      </p:sp>
      <p:sp>
        <p:nvSpPr>
          <p:cNvPr id="14" name="13 Flecha derecha"/>
          <p:cNvSpPr/>
          <p:nvPr/>
        </p:nvSpPr>
        <p:spPr>
          <a:xfrm>
            <a:off x="611560" y="3820614"/>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CuadroTexto"/>
          <p:cNvSpPr txBox="1"/>
          <p:nvPr/>
        </p:nvSpPr>
        <p:spPr>
          <a:xfrm>
            <a:off x="1086899" y="3795886"/>
            <a:ext cx="8057101" cy="1323439"/>
          </a:xfrm>
          <a:prstGeom prst="rect">
            <a:avLst/>
          </a:prstGeom>
          <a:noFill/>
        </p:spPr>
        <p:txBody>
          <a:bodyPr wrap="square" rtlCol="0">
            <a:spAutoFit/>
          </a:bodyPr>
          <a:lstStyle/>
          <a:p>
            <a:r>
              <a:rPr lang="es-ES" sz="1600" dirty="0" smtClean="0"/>
              <a:t>Centros deportivos  públicos o privados (incluidos gimnasios). </a:t>
            </a:r>
            <a:r>
              <a:rPr lang="es-ES" sz="1400" dirty="0"/>
              <a:t>OM </a:t>
            </a:r>
            <a:r>
              <a:rPr lang="es-ES" sz="1400" dirty="0" smtClean="0"/>
              <a:t>SND/399/2020.</a:t>
            </a:r>
            <a:endParaRPr lang="es-ES" sz="1400" i="1" dirty="0" smtClean="0"/>
          </a:p>
          <a:p>
            <a:r>
              <a:rPr lang="es-ES" sz="1600" dirty="0" smtClean="0"/>
              <a:t>          </a:t>
            </a:r>
            <a:r>
              <a:rPr lang="es-ES" sz="1600" b="1" dirty="0" smtClean="0"/>
              <a:t>¿Cómo?</a:t>
            </a:r>
            <a:r>
              <a:rPr lang="es-ES" sz="1600" dirty="0"/>
              <a:t>	</a:t>
            </a:r>
            <a:endParaRPr lang="es-ES" sz="1600" dirty="0" smtClean="0"/>
          </a:p>
          <a:p>
            <a:r>
              <a:rPr lang="es-ES" sz="1600" dirty="0"/>
              <a:t> </a:t>
            </a:r>
            <a:r>
              <a:rPr lang="es-ES" sz="1600" dirty="0" smtClean="0"/>
              <a:t>         Para actividades deportivas  individuales, con cita previa, que no </a:t>
            </a:r>
          </a:p>
          <a:p>
            <a:r>
              <a:rPr lang="es-ES" sz="1600" dirty="0"/>
              <a:t> </a:t>
            </a:r>
            <a:r>
              <a:rPr lang="es-ES" sz="1600" dirty="0" smtClean="0"/>
              <a:t>         impliquen </a:t>
            </a:r>
            <a:r>
              <a:rPr lang="es-ES" sz="1600" dirty="0"/>
              <a:t> </a:t>
            </a:r>
            <a:r>
              <a:rPr lang="es-ES" sz="1600" dirty="0" smtClean="0"/>
              <a:t>contacto físico ni uso de vestuarios.</a:t>
            </a:r>
          </a:p>
          <a:p>
            <a:r>
              <a:rPr lang="es-ES" sz="1600" dirty="0"/>
              <a:t>	</a:t>
            </a:r>
          </a:p>
        </p:txBody>
      </p:sp>
      <p:sp>
        <p:nvSpPr>
          <p:cNvPr id="17" name="16 Elipse"/>
          <p:cNvSpPr>
            <a:spLocks noChangeAspect="1"/>
          </p:cNvSpPr>
          <p:nvPr/>
        </p:nvSpPr>
        <p:spPr>
          <a:xfrm>
            <a:off x="1403648" y="4111213"/>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18 Elipse"/>
          <p:cNvSpPr>
            <a:spLocks noChangeAspect="1"/>
          </p:cNvSpPr>
          <p:nvPr/>
        </p:nvSpPr>
        <p:spPr>
          <a:xfrm>
            <a:off x="1403648" y="1998253"/>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Elipse"/>
          <p:cNvSpPr>
            <a:spLocks noChangeAspect="1"/>
          </p:cNvSpPr>
          <p:nvPr/>
        </p:nvSpPr>
        <p:spPr>
          <a:xfrm>
            <a:off x="458670" y="593142"/>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80852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631625" y="652925"/>
            <a:ext cx="5884591" cy="369332"/>
          </a:xfrm>
          <a:prstGeom prst="rect">
            <a:avLst/>
          </a:prstGeom>
          <a:noFill/>
        </p:spPr>
        <p:txBody>
          <a:bodyPr wrap="square" rtlCol="0">
            <a:spAutoFit/>
          </a:bodyPr>
          <a:lstStyle/>
          <a:p>
            <a:pPr algn="just"/>
            <a:r>
              <a:rPr lang="es-ES" b="1" dirty="0" smtClean="0"/>
              <a:t>¿Qué CARs (Centros de Alto Rendimiento) hay en España ? </a:t>
            </a:r>
            <a:endParaRPr lang="es-ES" b="1" dirty="0"/>
          </a:p>
        </p:txBody>
      </p:sp>
      <p:pic>
        <p:nvPicPr>
          <p:cNvPr id="1026" name="Picture 2" descr="Resultado de imagen de car sant cug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47814"/>
            <a:ext cx="259080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 las imágenes de orig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577" r="14840"/>
          <a:stretch/>
        </p:blipFill>
        <p:spPr bwMode="auto">
          <a:xfrm>
            <a:off x="5313879" y="1131590"/>
            <a:ext cx="2603031"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Centro de Alto Rendimiento de Madrid . CAR">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13" r="15602"/>
          <a:stretch/>
        </p:blipFill>
        <p:spPr bwMode="auto">
          <a:xfrm>
            <a:off x="1187624" y="1203598"/>
            <a:ext cx="2604966" cy="15372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 de León se convierte en referente para análisis fisiológicos ...">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435" r="5012"/>
          <a:stretch/>
        </p:blipFill>
        <p:spPr bwMode="auto">
          <a:xfrm>
            <a:off x="5300559" y="3147814"/>
            <a:ext cx="2604966" cy="153239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115616" y="2703203"/>
            <a:ext cx="1535485" cy="369332"/>
          </a:xfrm>
          <a:prstGeom prst="rect">
            <a:avLst/>
          </a:prstGeom>
          <a:noFill/>
        </p:spPr>
        <p:txBody>
          <a:bodyPr wrap="none" rtlCol="0">
            <a:spAutoFit/>
          </a:bodyPr>
          <a:lstStyle/>
          <a:p>
            <a:r>
              <a:rPr lang="es-ES" dirty="0" smtClean="0"/>
              <a:t>C.A.R MADRID</a:t>
            </a:r>
            <a:endParaRPr lang="es-ES" dirty="0"/>
          </a:p>
        </p:txBody>
      </p:sp>
      <p:sp>
        <p:nvSpPr>
          <p:cNvPr id="17" name="16 CuadroTexto"/>
          <p:cNvSpPr txBox="1"/>
          <p:nvPr/>
        </p:nvSpPr>
        <p:spPr>
          <a:xfrm>
            <a:off x="5288138" y="2631195"/>
            <a:ext cx="2236190" cy="369332"/>
          </a:xfrm>
          <a:prstGeom prst="rect">
            <a:avLst/>
          </a:prstGeom>
          <a:noFill/>
        </p:spPr>
        <p:txBody>
          <a:bodyPr wrap="none" rtlCol="0">
            <a:spAutoFit/>
          </a:bodyPr>
          <a:lstStyle/>
          <a:p>
            <a:r>
              <a:rPr lang="es-ES" dirty="0" smtClean="0"/>
              <a:t>C.A.R SIERRA NEVADA</a:t>
            </a:r>
            <a:endParaRPr lang="es-ES" dirty="0"/>
          </a:p>
        </p:txBody>
      </p:sp>
      <p:sp>
        <p:nvSpPr>
          <p:cNvPr id="18" name="17 CuadroTexto"/>
          <p:cNvSpPr txBox="1"/>
          <p:nvPr/>
        </p:nvSpPr>
        <p:spPr>
          <a:xfrm>
            <a:off x="1115616" y="4647419"/>
            <a:ext cx="1932580" cy="369332"/>
          </a:xfrm>
          <a:prstGeom prst="rect">
            <a:avLst/>
          </a:prstGeom>
          <a:noFill/>
        </p:spPr>
        <p:txBody>
          <a:bodyPr wrap="none" rtlCol="0">
            <a:spAutoFit/>
          </a:bodyPr>
          <a:lstStyle/>
          <a:p>
            <a:r>
              <a:rPr lang="es-ES" dirty="0" smtClean="0"/>
              <a:t>C.A.R SANT CUGAT</a:t>
            </a:r>
            <a:endParaRPr lang="es-ES" dirty="0"/>
          </a:p>
        </p:txBody>
      </p:sp>
      <p:sp>
        <p:nvSpPr>
          <p:cNvPr id="19" name="18 CuadroTexto"/>
          <p:cNvSpPr txBox="1"/>
          <p:nvPr/>
        </p:nvSpPr>
        <p:spPr>
          <a:xfrm>
            <a:off x="5220072" y="4650690"/>
            <a:ext cx="1244956" cy="369332"/>
          </a:xfrm>
          <a:prstGeom prst="rect">
            <a:avLst/>
          </a:prstGeom>
          <a:noFill/>
        </p:spPr>
        <p:txBody>
          <a:bodyPr wrap="none" rtlCol="0">
            <a:spAutoFit/>
          </a:bodyPr>
          <a:lstStyle/>
          <a:p>
            <a:r>
              <a:rPr lang="es-ES" dirty="0" smtClean="0"/>
              <a:t>C.A.R LEÓN</a:t>
            </a:r>
            <a:endParaRPr lang="es-ES" dirty="0"/>
          </a:p>
        </p:txBody>
      </p:sp>
      <p:sp>
        <p:nvSpPr>
          <p:cNvPr id="20" name="19 Elipse"/>
          <p:cNvSpPr>
            <a:spLocks noChangeAspect="1"/>
          </p:cNvSpPr>
          <p:nvPr/>
        </p:nvSpPr>
        <p:spPr>
          <a:xfrm>
            <a:off x="458670" y="762549"/>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158164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3345231" y="3047370"/>
            <a:ext cx="2697957" cy="1929080"/>
            <a:chOff x="3345231" y="3047370"/>
            <a:chExt cx="2697957" cy="1929080"/>
          </a:xfrm>
        </p:grpSpPr>
        <p:pic>
          <p:nvPicPr>
            <p:cNvPr id="1026" name="Picture 2"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369" y="3174277"/>
              <a:ext cx="2213491" cy="175368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580112" y="3174277"/>
              <a:ext cx="158276" cy="1773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Rectángulo"/>
            <p:cNvSpPr/>
            <p:nvPr/>
          </p:nvSpPr>
          <p:spPr>
            <a:xfrm>
              <a:off x="3345231" y="3061443"/>
              <a:ext cx="158276" cy="188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Rectángulo"/>
            <p:cNvSpPr/>
            <p:nvPr/>
          </p:nvSpPr>
          <p:spPr>
            <a:xfrm>
              <a:off x="3345231" y="3047370"/>
              <a:ext cx="2545557" cy="17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33 Rectángulo"/>
            <p:cNvSpPr/>
            <p:nvPr/>
          </p:nvSpPr>
          <p:spPr>
            <a:xfrm>
              <a:off x="3497631" y="4890224"/>
              <a:ext cx="2545557" cy="8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34 Rectángulo"/>
            <p:cNvSpPr/>
            <p:nvPr/>
          </p:nvSpPr>
          <p:spPr>
            <a:xfrm>
              <a:off x="5106931" y="4600219"/>
              <a:ext cx="545189" cy="29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7" name="Cuadro de texto 2"/>
          <p:cNvSpPr txBox="1">
            <a:spLocks noChangeArrowheads="1"/>
          </p:cNvSpPr>
          <p:nvPr/>
        </p:nvSpPr>
        <p:spPr bwMode="auto">
          <a:xfrm rot="16200000" flipV="1">
            <a:off x="4465449" y="485486"/>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2058" name="Picture 10" descr="Ver las imágenes de or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193484"/>
            <a:ext cx="1471760" cy="225421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631625" y="652925"/>
            <a:ext cx="5884591" cy="369332"/>
          </a:xfrm>
          <a:prstGeom prst="rect">
            <a:avLst/>
          </a:prstGeom>
          <a:noFill/>
        </p:spPr>
        <p:txBody>
          <a:bodyPr wrap="square" rtlCol="0">
            <a:spAutoFit/>
          </a:bodyPr>
          <a:lstStyle/>
          <a:p>
            <a:pPr algn="just"/>
            <a:r>
              <a:rPr lang="es-ES" b="1" dirty="0" smtClean="0"/>
              <a:t>¿Qué es un CEAR? y ¿cuántos hay es España? </a:t>
            </a:r>
            <a:endParaRPr lang="es-ES" b="1" dirty="0"/>
          </a:p>
        </p:txBody>
      </p:sp>
      <p:sp>
        <p:nvSpPr>
          <p:cNvPr id="3" name="2 CuadroTexto"/>
          <p:cNvSpPr txBox="1"/>
          <p:nvPr/>
        </p:nvSpPr>
        <p:spPr>
          <a:xfrm>
            <a:off x="448790" y="1029897"/>
            <a:ext cx="5581913" cy="615553"/>
          </a:xfrm>
          <a:prstGeom prst="rect">
            <a:avLst/>
          </a:prstGeom>
          <a:noFill/>
        </p:spPr>
        <p:txBody>
          <a:bodyPr wrap="none" rtlCol="0">
            <a:spAutoFit/>
          </a:bodyPr>
          <a:lstStyle/>
          <a:p>
            <a:r>
              <a:rPr lang="es-ES" sz="1600" dirty="0" smtClean="0"/>
              <a:t>Un CEAR es un Centro </a:t>
            </a:r>
            <a:r>
              <a:rPr lang="es-ES" sz="1600" dirty="0"/>
              <a:t>E</a:t>
            </a:r>
            <a:r>
              <a:rPr lang="es-ES" sz="1600" dirty="0" smtClean="0"/>
              <a:t>specializado de Alto Rendimiento. Hay 8. </a:t>
            </a:r>
          </a:p>
          <a:p>
            <a:endParaRPr lang="es-ES" dirty="0"/>
          </a:p>
        </p:txBody>
      </p:sp>
      <p:grpSp>
        <p:nvGrpSpPr>
          <p:cNvPr id="25" name="24 Grupo"/>
          <p:cNvGrpSpPr/>
          <p:nvPr/>
        </p:nvGrpSpPr>
        <p:grpSpPr>
          <a:xfrm>
            <a:off x="539552" y="1635646"/>
            <a:ext cx="2327831" cy="1425797"/>
            <a:chOff x="676227" y="1647951"/>
            <a:chExt cx="2327831" cy="1425797"/>
          </a:xfrm>
        </p:grpSpPr>
        <p:pic>
          <p:nvPicPr>
            <p:cNvPr id="2050" name="Picture 2" descr="Ver las imágenes de ori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227" y="1647951"/>
              <a:ext cx="2327831" cy="14257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820243" y="2079999"/>
              <a:ext cx="2167581" cy="646331"/>
            </a:xfrm>
            <a:prstGeom prst="rect">
              <a:avLst/>
            </a:prstGeom>
            <a:noFill/>
          </p:spPr>
          <p:txBody>
            <a:bodyPr wrap="none" rtlCol="0">
              <a:spAutoFit/>
            </a:bodyPr>
            <a:lstStyle/>
            <a:p>
              <a:r>
                <a:rPr lang="es-ES" sz="1100" b="1" dirty="0"/>
                <a:t>CEAR Tiro Olímpico- Granada </a:t>
              </a:r>
            </a:p>
            <a:p>
              <a:r>
                <a:rPr lang="es-ES" sz="1100" b="1" dirty="0" smtClean="0"/>
                <a:t>CEAR </a:t>
              </a:r>
              <a:r>
                <a:rPr lang="es-ES" sz="1100" b="1" dirty="0"/>
                <a:t>Remo y Piragüismo </a:t>
              </a:r>
              <a:r>
                <a:rPr lang="es-ES" sz="1100" b="1" dirty="0" smtClean="0"/>
                <a:t>– Sevilla</a:t>
              </a:r>
            </a:p>
            <a:p>
              <a:endParaRPr lang="es-ES" sz="1400" b="1" dirty="0"/>
            </a:p>
          </p:txBody>
        </p:sp>
      </p:grpSp>
      <p:pic>
        <p:nvPicPr>
          <p:cNvPr id="2052" name="Picture 4" descr="Ver las imágenes de ori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219822"/>
            <a:ext cx="2097448" cy="12940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739977" y="3579862"/>
            <a:ext cx="1492716" cy="261610"/>
          </a:xfrm>
          <a:prstGeom prst="rect">
            <a:avLst/>
          </a:prstGeom>
        </p:spPr>
        <p:txBody>
          <a:bodyPr wrap="none">
            <a:spAutoFit/>
          </a:bodyPr>
          <a:lstStyle/>
          <a:p>
            <a:pPr fontAlgn="b"/>
            <a:r>
              <a:rPr lang="es-ES" sz="1100" b="1" dirty="0"/>
              <a:t>CEAR Vela - Santander</a:t>
            </a:r>
          </a:p>
        </p:txBody>
      </p:sp>
      <p:sp>
        <p:nvSpPr>
          <p:cNvPr id="24" name="23 Rectángulo"/>
          <p:cNvSpPr/>
          <p:nvPr/>
        </p:nvSpPr>
        <p:spPr>
          <a:xfrm>
            <a:off x="6660232" y="2087002"/>
            <a:ext cx="1585690" cy="600164"/>
          </a:xfrm>
          <a:prstGeom prst="rect">
            <a:avLst/>
          </a:prstGeom>
        </p:spPr>
        <p:txBody>
          <a:bodyPr wrap="none">
            <a:spAutoFit/>
          </a:bodyPr>
          <a:lstStyle/>
          <a:p>
            <a:pPr fontAlgn="b"/>
            <a:r>
              <a:rPr lang="es-ES" sz="1100" b="1" dirty="0"/>
              <a:t>CEAR Ciclismo- Valencia</a:t>
            </a:r>
          </a:p>
          <a:p>
            <a:pPr fontAlgn="b"/>
            <a:r>
              <a:rPr lang="es-ES" sz="1100" b="1" dirty="0"/>
              <a:t>CEAR </a:t>
            </a:r>
            <a:r>
              <a:rPr lang="es-ES" sz="1100" b="1" dirty="0" smtClean="0"/>
              <a:t> Judo </a:t>
            </a:r>
            <a:r>
              <a:rPr lang="es-ES" sz="1100" b="1" dirty="0"/>
              <a:t>Valencia</a:t>
            </a:r>
          </a:p>
          <a:p>
            <a:pPr fontAlgn="b"/>
            <a:r>
              <a:rPr lang="es-ES" sz="1100" b="1" dirty="0"/>
              <a:t> </a:t>
            </a:r>
          </a:p>
        </p:txBody>
      </p:sp>
      <p:grpSp>
        <p:nvGrpSpPr>
          <p:cNvPr id="29" name="28 Grupo"/>
          <p:cNvGrpSpPr/>
          <p:nvPr/>
        </p:nvGrpSpPr>
        <p:grpSpPr>
          <a:xfrm>
            <a:off x="3837540" y="1393795"/>
            <a:ext cx="1438740" cy="1599652"/>
            <a:chOff x="3779912" y="3251294"/>
            <a:chExt cx="1438740" cy="1599652"/>
          </a:xfrm>
        </p:grpSpPr>
        <p:pic>
          <p:nvPicPr>
            <p:cNvPr id="2060" name="Picture 12" descr="Ver las imágenes de ori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2" y="3251294"/>
              <a:ext cx="1438740" cy="1599652"/>
            </a:xfrm>
            <a:prstGeom prst="rect">
              <a:avLst/>
            </a:prstGeom>
            <a:noFill/>
            <a:extLst>
              <a:ext uri="{909E8E84-426E-40DD-AFC4-6F175D3DCCD1}">
                <a14:hiddenFill xmlns:a14="http://schemas.microsoft.com/office/drawing/2010/main">
                  <a:solidFill>
                    <a:srgbClr val="FFFFFF"/>
                  </a:solidFill>
                </a14:hiddenFill>
              </a:ext>
            </a:extLst>
          </p:spPr>
        </p:pic>
        <p:sp>
          <p:nvSpPr>
            <p:cNvPr id="26" name="25 Rectángulo"/>
            <p:cNvSpPr/>
            <p:nvPr/>
          </p:nvSpPr>
          <p:spPr>
            <a:xfrm>
              <a:off x="4067944" y="3939902"/>
              <a:ext cx="981359" cy="430887"/>
            </a:xfrm>
            <a:prstGeom prst="rect">
              <a:avLst/>
            </a:prstGeom>
          </p:spPr>
          <p:txBody>
            <a:bodyPr wrap="none">
              <a:spAutoFit/>
            </a:bodyPr>
            <a:lstStyle/>
            <a:p>
              <a:pPr fontAlgn="b"/>
              <a:r>
                <a:rPr lang="es-ES" sz="1100" b="1" dirty="0"/>
                <a:t>CEAR de </a:t>
              </a:r>
              <a:r>
                <a:rPr lang="es-ES" sz="1100" b="1" dirty="0" smtClean="0"/>
                <a:t>Golf </a:t>
              </a:r>
            </a:p>
            <a:p>
              <a:pPr fontAlgn="b"/>
              <a:r>
                <a:rPr lang="es-ES" sz="1100" b="1" dirty="0" smtClean="0"/>
                <a:t>       Madrid</a:t>
              </a:r>
              <a:endParaRPr lang="es-ES" sz="1100" b="1" dirty="0"/>
            </a:p>
          </p:txBody>
        </p:sp>
      </p:grpSp>
      <p:grpSp>
        <p:nvGrpSpPr>
          <p:cNvPr id="30" name="29 Grupo"/>
          <p:cNvGrpSpPr/>
          <p:nvPr/>
        </p:nvGrpSpPr>
        <p:grpSpPr>
          <a:xfrm>
            <a:off x="6300192" y="3368073"/>
            <a:ext cx="2160240" cy="1366094"/>
            <a:chOff x="6300192" y="3368073"/>
            <a:chExt cx="2160240" cy="1366094"/>
          </a:xfrm>
        </p:grpSpPr>
        <p:pic>
          <p:nvPicPr>
            <p:cNvPr id="2062" name="Picture 14" descr="Ver las imágenes de orig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6483" y="3368073"/>
              <a:ext cx="1743949" cy="1366094"/>
            </a:xfrm>
            <a:prstGeom prst="rect">
              <a:avLst/>
            </a:prstGeom>
            <a:noFill/>
            <a:extLst>
              <a:ext uri="{909E8E84-426E-40DD-AFC4-6F175D3DCCD1}">
                <a14:hiddenFill xmlns:a14="http://schemas.microsoft.com/office/drawing/2010/main">
                  <a:solidFill>
                    <a:srgbClr val="FFFFFF"/>
                  </a:solidFill>
                </a14:hiddenFill>
              </a:ext>
            </a:extLst>
          </p:spPr>
        </p:pic>
        <p:sp>
          <p:nvSpPr>
            <p:cNvPr id="27" name="26 Rectángulo"/>
            <p:cNvSpPr/>
            <p:nvPr/>
          </p:nvSpPr>
          <p:spPr>
            <a:xfrm>
              <a:off x="6300192" y="3869055"/>
              <a:ext cx="1223412" cy="430887"/>
            </a:xfrm>
            <a:prstGeom prst="rect">
              <a:avLst/>
            </a:prstGeom>
          </p:spPr>
          <p:txBody>
            <a:bodyPr wrap="none">
              <a:spAutoFit/>
            </a:bodyPr>
            <a:lstStyle/>
            <a:p>
              <a:pPr fontAlgn="b"/>
              <a:r>
                <a:rPr lang="es-ES" sz="1100" b="1" dirty="0"/>
                <a:t>CEAR de Ciclismo </a:t>
              </a:r>
              <a:endParaRPr lang="es-ES" sz="1100" b="1" dirty="0" smtClean="0"/>
            </a:p>
            <a:p>
              <a:pPr fontAlgn="b"/>
              <a:r>
                <a:rPr lang="es-ES" sz="1100" b="1" dirty="0" smtClean="0"/>
                <a:t> </a:t>
              </a:r>
              <a:r>
                <a:rPr lang="es-ES" sz="1100" b="1" dirty="0"/>
                <a:t>Islas Baleares </a:t>
              </a:r>
            </a:p>
          </p:txBody>
        </p:sp>
      </p:grpSp>
      <p:sp>
        <p:nvSpPr>
          <p:cNvPr id="31" name="AutoShape 16" descr="Andalucía, Iconos De Equipo, Fondo De Escritorio imagen png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44" name="43 Elipse"/>
          <p:cNvSpPr>
            <a:spLocks noChangeAspect="1"/>
          </p:cNvSpPr>
          <p:nvPr/>
        </p:nvSpPr>
        <p:spPr>
          <a:xfrm>
            <a:off x="458670" y="762549"/>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Rectángulo"/>
          <p:cNvSpPr/>
          <p:nvPr/>
        </p:nvSpPr>
        <p:spPr>
          <a:xfrm>
            <a:off x="3838532" y="3710667"/>
            <a:ext cx="997389" cy="430887"/>
          </a:xfrm>
          <a:prstGeom prst="rect">
            <a:avLst/>
          </a:prstGeom>
        </p:spPr>
        <p:txBody>
          <a:bodyPr wrap="none">
            <a:spAutoFit/>
          </a:bodyPr>
          <a:lstStyle/>
          <a:p>
            <a:pPr fontAlgn="b"/>
            <a:r>
              <a:rPr lang="es-ES" sz="1100" b="1" dirty="0"/>
              <a:t>CEAR </a:t>
            </a:r>
            <a:r>
              <a:rPr lang="es-ES" sz="1100" b="1" dirty="0" smtClean="0"/>
              <a:t>Rugby </a:t>
            </a:r>
          </a:p>
          <a:p>
            <a:pPr fontAlgn="b"/>
            <a:r>
              <a:rPr lang="es-ES" sz="1100" b="1" dirty="0"/>
              <a:t> </a:t>
            </a:r>
            <a:r>
              <a:rPr lang="es-ES" sz="1100" b="1" dirty="0" smtClean="0"/>
              <a:t>      Valladolid</a:t>
            </a:r>
            <a:endParaRPr lang="es-ES" sz="1100" b="1" dirty="0"/>
          </a:p>
        </p:txBody>
      </p:sp>
    </p:spTree>
    <p:extLst>
      <p:ext uri="{BB962C8B-B14F-4D97-AF65-F5344CB8AC3E}">
        <p14:creationId xmlns:p14="http://schemas.microsoft.com/office/powerpoint/2010/main" val="2105054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631625" y="652925"/>
            <a:ext cx="5884591" cy="369332"/>
          </a:xfrm>
          <a:prstGeom prst="rect">
            <a:avLst/>
          </a:prstGeom>
          <a:noFill/>
        </p:spPr>
        <p:txBody>
          <a:bodyPr wrap="square" rtlCol="0">
            <a:spAutoFit/>
          </a:bodyPr>
          <a:lstStyle/>
          <a:p>
            <a:pPr algn="just"/>
            <a:r>
              <a:rPr lang="es-ES" b="1" dirty="0" smtClean="0"/>
              <a:t>¿Qué es un CETD o CTD? y ¿cuántos hay es España? </a:t>
            </a:r>
            <a:endParaRPr lang="es-ES" b="1" dirty="0"/>
          </a:p>
        </p:txBody>
      </p:sp>
      <p:sp>
        <p:nvSpPr>
          <p:cNvPr id="3" name="2 CuadroTexto"/>
          <p:cNvSpPr txBox="1"/>
          <p:nvPr/>
        </p:nvSpPr>
        <p:spPr>
          <a:xfrm>
            <a:off x="448791" y="1029897"/>
            <a:ext cx="7795618" cy="1569660"/>
          </a:xfrm>
          <a:prstGeom prst="rect">
            <a:avLst/>
          </a:prstGeom>
          <a:noFill/>
        </p:spPr>
        <p:txBody>
          <a:bodyPr wrap="square" rtlCol="0">
            <a:spAutoFit/>
          </a:bodyPr>
          <a:lstStyle/>
          <a:p>
            <a:r>
              <a:rPr lang="es-ES" sz="1600" dirty="0" smtClean="0"/>
              <a:t>Son Centros de Tecnificación Deportiva reconocidos por el CSD. Los CETD son de un solo deporte y los CTD de varios deportes</a:t>
            </a:r>
          </a:p>
          <a:p>
            <a:r>
              <a:rPr lang="es-ES" sz="1600" dirty="0"/>
              <a:t>	</a:t>
            </a:r>
            <a:endParaRPr lang="es-ES" sz="1600" dirty="0" smtClean="0"/>
          </a:p>
          <a:p>
            <a:r>
              <a:rPr lang="es-ES" sz="1600" dirty="0"/>
              <a:t>	</a:t>
            </a:r>
            <a:endParaRPr lang="es-ES" sz="1600" dirty="0" smtClean="0"/>
          </a:p>
          <a:p>
            <a:r>
              <a:rPr lang="es-ES" sz="1600" dirty="0" smtClean="0"/>
              <a:t>En España hay:		</a:t>
            </a:r>
          </a:p>
          <a:p>
            <a:endParaRPr lang="es-ES" sz="1600" dirty="0"/>
          </a:p>
        </p:txBody>
      </p:sp>
      <p:sp>
        <p:nvSpPr>
          <p:cNvPr id="31" name="AutoShape 16" descr="Andalucía, Iconos De Equipo, Fondo De Escritorio imagen png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32" name="31 Flecha derecha"/>
          <p:cNvSpPr/>
          <p:nvPr/>
        </p:nvSpPr>
        <p:spPr>
          <a:xfrm>
            <a:off x="1835696" y="1779662"/>
            <a:ext cx="432048" cy="288032"/>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Flecha derecha"/>
          <p:cNvSpPr/>
          <p:nvPr/>
        </p:nvSpPr>
        <p:spPr>
          <a:xfrm>
            <a:off x="1835696" y="2530520"/>
            <a:ext cx="432048" cy="288032"/>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CuadroTexto"/>
          <p:cNvSpPr txBox="1"/>
          <p:nvPr/>
        </p:nvSpPr>
        <p:spPr>
          <a:xfrm>
            <a:off x="2370651" y="1779662"/>
            <a:ext cx="875561" cy="338554"/>
          </a:xfrm>
          <a:prstGeom prst="rect">
            <a:avLst/>
          </a:prstGeom>
          <a:noFill/>
        </p:spPr>
        <p:txBody>
          <a:bodyPr wrap="none" rtlCol="0">
            <a:spAutoFit/>
          </a:bodyPr>
          <a:lstStyle/>
          <a:p>
            <a:r>
              <a:rPr lang="es-ES" sz="1600" dirty="0" smtClean="0"/>
              <a:t>31 CETD</a:t>
            </a:r>
            <a:endParaRPr lang="es-ES" sz="1600" dirty="0"/>
          </a:p>
        </p:txBody>
      </p:sp>
      <p:sp>
        <p:nvSpPr>
          <p:cNvPr id="34" name="33 CuadroTexto"/>
          <p:cNvSpPr txBox="1"/>
          <p:nvPr/>
        </p:nvSpPr>
        <p:spPr>
          <a:xfrm>
            <a:off x="2346153" y="2521228"/>
            <a:ext cx="775597" cy="338554"/>
          </a:xfrm>
          <a:prstGeom prst="rect">
            <a:avLst/>
          </a:prstGeom>
          <a:noFill/>
        </p:spPr>
        <p:txBody>
          <a:bodyPr wrap="none" rtlCol="0">
            <a:spAutoFit/>
          </a:bodyPr>
          <a:lstStyle/>
          <a:p>
            <a:r>
              <a:rPr lang="es-ES" sz="1600" dirty="0" smtClean="0"/>
              <a:t>13 CTD</a:t>
            </a:r>
            <a:endParaRPr lang="es-ES" sz="1600" dirty="0"/>
          </a:p>
        </p:txBody>
      </p:sp>
      <p:sp>
        <p:nvSpPr>
          <p:cNvPr id="35" name="34 Rectángulo"/>
          <p:cNvSpPr/>
          <p:nvPr/>
        </p:nvSpPr>
        <p:spPr>
          <a:xfrm>
            <a:off x="3210621" y="1611546"/>
            <a:ext cx="4385715" cy="600164"/>
          </a:xfrm>
          <a:prstGeom prst="rect">
            <a:avLst/>
          </a:prstGeom>
          <a:ln w="38100">
            <a:solidFill>
              <a:srgbClr val="C00000"/>
            </a:solidFill>
          </a:ln>
          <a:effectLst>
            <a:innerShdw blurRad="63500" dist="50800" dir="2700000">
              <a:prstClr val="black">
                <a:alpha val="50000"/>
              </a:prstClr>
            </a:innerShdw>
          </a:effectLst>
        </p:spPr>
        <p:txBody>
          <a:bodyPr wrap="square">
            <a:spAutoFit/>
          </a:bodyPr>
          <a:lstStyle/>
          <a:p>
            <a:pPr algn="just"/>
            <a:r>
              <a:rPr lang="es-ES" sz="1100" dirty="0" smtClean="0"/>
              <a:t>Andalucía (7), Aragón (2), Canarias (3), Castilla y León (1), Cataluña (4), Ceuta (1), Galicia (1), Islas Baleares (1), Madrid (8), Murcia (1), Comunidad Valencia (2). </a:t>
            </a:r>
            <a:endParaRPr lang="es-ES" sz="1100" b="1" dirty="0"/>
          </a:p>
        </p:txBody>
      </p:sp>
      <p:sp>
        <p:nvSpPr>
          <p:cNvPr id="36" name="35 Rectángulo"/>
          <p:cNvSpPr/>
          <p:nvPr/>
        </p:nvSpPr>
        <p:spPr>
          <a:xfrm>
            <a:off x="3210621" y="2425120"/>
            <a:ext cx="4385715" cy="430887"/>
          </a:xfrm>
          <a:prstGeom prst="rect">
            <a:avLst/>
          </a:prstGeom>
          <a:ln w="38100">
            <a:solidFill>
              <a:srgbClr val="C00000"/>
            </a:solidFill>
          </a:ln>
          <a:effectLst>
            <a:innerShdw blurRad="63500" dist="50800" dir="2700000">
              <a:prstClr val="black">
                <a:alpha val="50000"/>
              </a:prstClr>
            </a:innerShdw>
          </a:effectLst>
        </p:spPr>
        <p:txBody>
          <a:bodyPr wrap="square">
            <a:spAutoFit/>
          </a:bodyPr>
          <a:lstStyle/>
          <a:p>
            <a:pPr algn="just"/>
            <a:r>
              <a:rPr lang="es-ES" sz="1100" dirty="0" smtClean="0"/>
              <a:t>Asturias (2), Castilla y León (1), Cataluña (2), Extremadura (1), Galicia (1), Islas Baleares (1), La Rioja (1), Murcia (1). Valencia (3)</a:t>
            </a:r>
            <a:endParaRPr lang="es-ES" sz="1100" b="1" dirty="0"/>
          </a:p>
        </p:txBody>
      </p:sp>
      <p:sp>
        <p:nvSpPr>
          <p:cNvPr id="10" name="AutoShape 2" descr="Resultat d'imatges de icono judo"/>
          <p:cNvSpPr>
            <a:spLocks noChangeAspect="1" noChangeArrowheads="1"/>
          </p:cNvSpPr>
          <p:nvPr/>
        </p:nvSpPr>
        <p:spPr bwMode="auto">
          <a:xfrm>
            <a:off x="63500" y="-136525"/>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1" name="AutoShape 7" descr="silueta de voleibol - Iconos gratis de deportes"/>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2" name="AutoShape 10" descr="Icono de los deportes de remo - ico,png,icns,Iconos Descargar libre"/>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41" name="40 Elipse"/>
          <p:cNvSpPr>
            <a:spLocks noChangeAspect="1"/>
          </p:cNvSpPr>
          <p:nvPr/>
        </p:nvSpPr>
        <p:spPr>
          <a:xfrm>
            <a:off x="458670" y="762549"/>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a:off x="971600" y="3579862"/>
            <a:ext cx="7776864" cy="1569660"/>
          </a:xfrm>
          <a:prstGeom prst="rect">
            <a:avLst/>
          </a:prstGeom>
        </p:spPr>
        <p:txBody>
          <a:bodyPr wrap="square">
            <a:spAutoFit/>
          </a:bodyPr>
          <a:lstStyle/>
          <a:p>
            <a:pPr algn="just"/>
            <a:r>
              <a:rPr lang="es-ES" sz="1600" dirty="0"/>
              <a:t>Todos </a:t>
            </a:r>
            <a:r>
              <a:rPr lang="es-ES" sz="1600" dirty="0" smtClean="0"/>
              <a:t>los centros anteriores (CAR,CEAR,CETD,CTD) están integrados en la </a:t>
            </a:r>
            <a:r>
              <a:rPr lang="es-ES" sz="1600" b="1" dirty="0" smtClean="0">
                <a:solidFill>
                  <a:srgbClr val="C00000"/>
                </a:solidFill>
              </a:rPr>
              <a:t>Red de Tecnificación Deportiva </a:t>
            </a:r>
            <a:r>
              <a:rPr lang="es-ES" sz="1600" dirty="0" smtClean="0"/>
              <a:t>con programas deportivos aprobados por el CSD. </a:t>
            </a:r>
          </a:p>
          <a:p>
            <a:pPr algn="just"/>
            <a:r>
              <a:rPr lang="es-ES" sz="1600" b="1" dirty="0">
                <a:solidFill>
                  <a:schemeClr val="tx1">
                    <a:lumMod val="65000"/>
                    <a:lumOff val="35000"/>
                  </a:schemeClr>
                </a:solidFill>
              </a:rPr>
              <a:t>La apertura de los CARs, CEARs, CETDs y CTDs incluye todo tipo de instalaciones deportivas y espacios de uso deportivo de las que disponga el centro, sin más limitaciones que las que se recogen en el Artículo 40 de la Orden SND/399/2020.</a:t>
            </a:r>
          </a:p>
          <a:p>
            <a:pPr algn="just"/>
            <a:endParaRPr lang="es-ES" sz="1600" dirty="0" smtClean="0"/>
          </a:p>
        </p:txBody>
      </p:sp>
      <p:sp>
        <p:nvSpPr>
          <p:cNvPr id="15" name="AutoShape 13" descr="Resultado de imagen de icono información"/>
          <p:cNvSpPr>
            <a:spLocks noChangeAspect="1" noChangeArrowheads="1"/>
          </p:cNvSpPr>
          <p:nvPr/>
        </p:nvSpPr>
        <p:spPr bwMode="auto">
          <a:xfrm>
            <a:off x="63500" y="-974725"/>
            <a:ext cx="2085975" cy="2038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086" name="Picture 14"/>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904" y="3637354"/>
            <a:ext cx="521696" cy="50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nvSpPr>
        <p:spPr>
          <a:xfrm>
            <a:off x="1763688" y="2931790"/>
            <a:ext cx="5832648" cy="523220"/>
          </a:xfrm>
          <a:prstGeom prst="rect">
            <a:avLst/>
          </a:prstGeom>
        </p:spPr>
        <p:txBody>
          <a:bodyPr wrap="square">
            <a:spAutoFit/>
          </a:bodyPr>
          <a:lstStyle/>
          <a:p>
            <a:pPr algn="just"/>
            <a:r>
              <a:rPr lang="es-ES" sz="1400" dirty="0"/>
              <a:t>También será de aplicación lo dispuesto en la OM SND/399/2020 </a:t>
            </a:r>
            <a:r>
              <a:rPr lang="es-ES" sz="1400" dirty="0" smtClean="0"/>
              <a:t>a cualquier </a:t>
            </a:r>
            <a:r>
              <a:rPr lang="es-ES" sz="1400" dirty="0"/>
              <a:t>centro autorizado por los órganos competentes de las CCAA. </a:t>
            </a:r>
          </a:p>
        </p:txBody>
      </p:sp>
    </p:spTree>
    <p:extLst>
      <p:ext uri="{BB962C8B-B14F-4D97-AF65-F5344CB8AC3E}">
        <p14:creationId xmlns:p14="http://schemas.microsoft.com/office/powerpoint/2010/main" val="31270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9615" y="2369850"/>
            <a:ext cx="6604673" cy="923330"/>
          </a:xfrm>
          <a:prstGeom prst="rect">
            <a:avLst/>
          </a:prstGeom>
        </p:spPr>
        <p:txBody>
          <a:bodyPr wrap="square">
            <a:spAutoFit/>
          </a:bodyPr>
          <a:lstStyle/>
          <a:p>
            <a:r>
              <a:rPr lang="es-ES" b="1" dirty="0"/>
              <a:t>¿Necesito un permiso especial para hacer este desplazamiento?</a:t>
            </a:r>
          </a:p>
          <a:p>
            <a:endParaRPr lang="es-ES" b="1" dirty="0"/>
          </a:p>
          <a:p>
            <a:r>
              <a:rPr lang="es-ES" b="1" dirty="0"/>
              <a:t> </a:t>
            </a:r>
          </a:p>
        </p:txBody>
      </p:sp>
      <p:pic>
        <p:nvPicPr>
          <p:cNvPr id="5122" name="Picture 2" descr="Resultado de imagen de icono permiso"/>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rcRect/>
          <a:stretch>
            <a:fillRect/>
          </a:stretch>
        </p:blipFill>
        <p:spPr bwMode="auto">
          <a:xfrm>
            <a:off x="7260870" y="998375"/>
            <a:ext cx="1631610" cy="157562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smtClean="0"/>
              <a:t> </a:t>
            </a:r>
            <a:endParaRPr lang="es-ES" dirty="0"/>
          </a:p>
        </p:txBody>
      </p:sp>
      <p:pic>
        <p:nvPicPr>
          <p:cNvPr id="8" name="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12" name="11 Flecha derecha"/>
          <p:cNvSpPr/>
          <p:nvPr/>
        </p:nvSpPr>
        <p:spPr>
          <a:xfrm>
            <a:off x="611560" y="3147814"/>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Flecha derecha"/>
          <p:cNvSpPr/>
          <p:nvPr/>
        </p:nvSpPr>
        <p:spPr>
          <a:xfrm>
            <a:off x="611560" y="3867894"/>
            <a:ext cx="432048" cy="362607"/>
          </a:xfrm>
          <a:prstGeom prst="rightArrow">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487608" y="1402377"/>
            <a:ext cx="6748688" cy="861774"/>
          </a:xfrm>
          <a:prstGeom prst="rect">
            <a:avLst/>
          </a:prstGeom>
          <a:noFill/>
        </p:spPr>
        <p:txBody>
          <a:bodyPr wrap="square" rtlCol="0">
            <a:spAutoFit/>
          </a:bodyPr>
          <a:lstStyle/>
          <a:p>
            <a:r>
              <a:rPr lang="es-ES" sz="1600" dirty="0" smtClean="0"/>
              <a:t>Sí, siempre que el deportista (</a:t>
            </a:r>
            <a:r>
              <a:rPr lang="es-ES" sz="1600" b="1" dirty="0">
                <a:solidFill>
                  <a:schemeClr val="tx1">
                    <a:lumMod val="65000"/>
                    <a:lumOff val="35000"/>
                  </a:schemeClr>
                </a:solidFill>
              </a:rPr>
              <a:t>D.A.R., D.A.N., o profesional</a:t>
            </a:r>
            <a:r>
              <a:rPr lang="es-ES" sz="1600" dirty="0" smtClean="0"/>
              <a:t>) esté autorizado para desarrollar sus entrenamientos en alguno de estos centros y dentro de lo límites establecidos en el </a:t>
            </a:r>
            <a:r>
              <a:rPr lang="es-ES" sz="1600" i="1" dirty="0" smtClean="0"/>
              <a:t>Capitulo XII. Artículo 38.3 de la Orden SND/399/2020.</a:t>
            </a:r>
            <a:r>
              <a:rPr lang="es-ES" i="1" dirty="0" smtClean="0"/>
              <a:t> </a:t>
            </a:r>
          </a:p>
        </p:txBody>
      </p:sp>
      <p:sp>
        <p:nvSpPr>
          <p:cNvPr id="2" name="1 Rectángulo"/>
          <p:cNvSpPr/>
          <p:nvPr/>
        </p:nvSpPr>
        <p:spPr>
          <a:xfrm>
            <a:off x="559615" y="448384"/>
            <a:ext cx="6604673" cy="923330"/>
          </a:xfrm>
          <a:prstGeom prst="rect">
            <a:avLst/>
          </a:prstGeom>
        </p:spPr>
        <p:txBody>
          <a:bodyPr wrap="square">
            <a:spAutoFit/>
          </a:bodyPr>
          <a:lstStyle/>
          <a:p>
            <a:pPr lvl="0"/>
            <a:r>
              <a:rPr lang="es-ES" b="1" dirty="0"/>
              <a:t>¿Podrá un deportista trasladarse fuera de su provincia para poder entrenar en un Centro de Alto </a:t>
            </a:r>
            <a:r>
              <a:rPr lang="es-ES" b="1" dirty="0" smtClean="0"/>
              <a:t>Rendimiento, Centro Especializado de Alto Rendimiento o Centro </a:t>
            </a:r>
            <a:r>
              <a:rPr lang="es-ES" b="1" dirty="0"/>
              <a:t>de </a:t>
            </a:r>
            <a:r>
              <a:rPr lang="es-ES" b="1" dirty="0" smtClean="0"/>
              <a:t>Tecnificación Deportiva? </a:t>
            </a:r>
            <a:endParaRPr lang="es-ES" b="1" dirty="0"/>
          </a:p>
        </p:txBody>
      </p:sp>
      <p:sp>
        <p:nvSpPr>
          <p:cNvPr id="10" name="9 CuadroTexto"/>
          <p:cNvSpPr txBox="1"/>
          <p:nvPr/>
        </p:nvSpPr>
        <p:spPr>
          <a:xfrm>
            <a:off x="1187624" y="3067095"/>
            <a:ext cx="7416824" cy="584775"/>
          </a:xfrm>
          <a:prstGeom prst="rect">
            <a:avLst/>
          </a:prstGeom>
          <a:noFill/>
        </p:spPr>
        <p:txBody>
          <a:bodyPr wrap="square" rtlCol="0">
            <a:spAutoFit/>
          </a:bodyPr>
          <a:lstStyle/>
          <a:p>
            <a:r>
              <a:rPr lang="es-ES" sz="1600" dirty="0" smtClean="0"/>
              <a:t>Permiso del Centro de Alto Rendimiento o Centro de Tecnificación conforme  el deportista va a entrenar o está entrenando en sus instalaciones. </a:t>
            </a:r>
            <a:endParaRPr lang="es-ES" sz="1600" dirty="0"/>
          </a:p>
        </p:txBody>
      </p:sp>
      <p:sp>
        <p:nvSpPr>
          <p:cNvPr id="16" name="15 CuadroTexto"/>
          <p:cNvSpPr txBox="1"/>
          <p:nvPr/>
        </p:nvSpPr>
        <p:spPr>
          <a:xfrm>
            <a:off x="1187624" y="3787175"/>
            <a:ext cx="7416824" cy="830997"/>
          </a:xfrm>
          <a:prstGeom prst="rect">
            <a:avLst/>
          </a:prstGeom>
          <a:noFill/>
        </p:spPr>
        <p:txBody>
          <a:bodyPr wrap="square" rtlCol="0">
            <a:spAutoFit/>
          </a:bodyPr>
          <a:lstStyle/>
          <a:p>
            <a:r>
              <a:rPr lang="es-ES" sz="1600" dirty="0" smtClean="0"/>
              <a:t>Alternativamente será suficiente el permiso de la federación deportiva española o autonómica correspondiente que habilite al deportista a entrenar en el CAR, CEAR o CTD, siempre que el centro correspondiente haya autorizado el acceso. </a:t>
            </a:r>
            <a:endParaRPr lang="es-ES" sz="1600" dirty="0"/>
          </a:p>
        </p:txBody>
      </p:sp>
      <p:sp>
        <p:nvSpPr>
          <p:cNvPr id="17" name="16 Elipse"/>
          <p:cNvSpPr>
            <a:spLocks noChangeAspect="1"/>
          </p:cNvSpPr>
          <p:nvPr/>
        </p:nvSpPr>
        <p:spPr>
          <a:xfrm>
            <a:off x="458670" y="555526"/>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Elipse"/>
          <p:cNvSpPr>
            <a:spLocks noChangeAspect="1"/>
          </p:cNvSpPr>
          <p:nvPr/>
        </p:nvSpPr>
        <p:spPr>
          <a:xfrm>
            <a:off x="458670" y="2503642"/>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91279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631625" y="784324"/>
            <a:ext cx="7273900" cy="923330"/>
          </a:xfrm>
          <a:prstGeom prst="rect">
            <a:avLst/>
          </a:prstGeom>
          <a:noFill/>
        </p:spPr>
        <p:txBody>
          <a:bodyPr wrap="square" rtlCol="0">
            <a:spAutoFit/>
          </a:bodyPr>
          <a:lstStyle/>
          <a:p>
            <a:pPr algn="just"/>
            <a:r>
              <a:rPr lang="es-ES" b="1" dirty="0" smtClean="0"/>
              <a:t>¿Si soy D.A.R., D.A.N. o profesional y vivo en la provincia del CAR/CEAR/CTD aunque no entrene habitualmente en el centro,  puedo acceder a esas instalaciones ? , ¿cómo solicito el permiso?</a:t>
            </a:r>
            <a:endParaRPr lang="es-ES" b="1" dirty="0"/>
          </a:p>
        </p:txBody>
      </p:sp>
      <p:sp>
        <p:nvSpPr>
          <p:cNvPr id="31" name="AutoShape 16" descr="Andalucía, Iconos De Equipo, Fondo De Escritorio imagen png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0" name="AutoShape 2" descr="Resultat d'imatges de icono judo"/>
          <p:cNvSpPr>
            <a:spLocks noChangeAspect="1" noChangeArrowheads="1"/>
          </p:cNvSpPr>
          <p:nvPr/>
        </p:nvSpPr>
        <p:spPr bwMode="auto">
          <a:xfrm>
            <a:off x="63500" y="-136525"/>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1" name="AutoShape 7" descr="silueta de voleibol - Iconos gratis de deportes"/>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2" name="AutoShape 10" descr="Icono de los deportes de remo - ico,png,icns,Iconos Descargar libre"/>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41" name="40 Elipse"/>
          <p:cNvSpPr>
            <a:spLocks noChangeAspect="1"/>
          </p:cNvSpPr>
          <p:nvPr/>
        </p:nvSpPr>
        <p:spPr>
          <a:xfrm>
            <a:off x="458670" y="906565"/>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CuadroTexto"/>
          <p:cNvSpPr txBox="1"/>
          <p:nvPr/>
        </p:nvSpPr>
        <p:spPr>
          <a:xfrm>
            <a:off x="645678" y="1770370"/>
            <a:ext cx="7958770" cy="369332"/>
          </a:xfrm>
          <a:prstGeom prst="rect">
            <a:avLst/>
          </a:prstGeom>
          <a:noFill/>
        </p:spPr>
        <p:txBody>
          <a:bodyPr wrap="square" rtlCol="0">
            <a:spAutoFit/>
          </a:bodyPr>
          <a:lstStyle/>
          <a:p>
            <a:r>
              <a:rPr lang="es-ES" dirty="0" smtClean="0"/>
              <a:t>Si, siempre que estés autorizado. </a:t>
            </a:r>
          </a:p>
        </p:txBody>
      </p:sp>
      <p:graphicFrame>
        <p:nvGraphicFramePr>
          <p:cNvPr id="25" name="24 Tabla"/>
          <p:cNvGraphicFramePr>
            <a:graphicFrameLocks noGrp="1"/>
          </p:cNvGraphicFramePr>
          <p:nvPr>
            <p:extLst>
              <p:ext uri="{D42A27DB-BD31-4B8C-83A1-F6EECF244321}">
                <p14:modId xmlns:p14="http://schemas.microsoft.com/office/powerpoint/2010/main" val="1591504277"/>
              </p:ext>
            </p:extLst>
          </p:nvPr>
        </p:nvGraphicFramePr>
        <p:xfrm>
          <a:off x="1092887" y="2211710"/>
          <a:ext cx="7745325" cy="2125409"/>
        </p:xfrm>
        <a:graphic>
          <a:graphicData uri="http://schemas.openxmlformats.org/drawingml/2006/table">
            <a:tbl>
              <a:tblPr firstRow="1" bandRow="1">
                <a:tableStyleId>{2D5ABB26-0587-4C30-8999-92F81FD0307C}</a:tableStyleId>
              </a:tblPr>
              <a:tblGrid>
                <a:gridCol w="1258314"/>
                <a:gridCol w="6487011"/>
              </a:tblGrid>
              <a:tr h="720080">
                <a:tc>
                  <a:txBody>
                    <a:bodyPr/>
                    <a:lstStyle/>
                    <a:p>
                      <a:r>
                        <a:rPr lang="es-ES" sz="1600" b="1" dirty="0" smtClean="0">
                          <a:latin typeface="+mj-lt"/>
                        </a:rPr>
                        <a:t>C.A.R.</a:t>
                      </a:r>
                      <a:r>
                        <a:rPr lang="es-ES" sz="1600" b="1" baseline="0" dirty="0" smtClean="0">
                          <a:latin typeface="+mj-lt"/>
                        </a:rPr>
                        <a:t> </a:t>
                      </a:r>
                      <a:endParaRPr lang="es-ES" sz="1600" b="1" dirty="0" smtClean="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j-lt"/>
                        </a:rPr>
                        <a:t>Petición:</a:t>
                      </a:r>
                      <a:r>
                        <a:rPr lang="es-ES" sz="1400" baseline="0" dirty="0" smtClean="0">
                          <a:latin typeface="+mj-lt"/>
                        </a:rPr>
                        <a:t> mediante la Federación Deportiva Española correspondiente</a:t>
                      </a:r>
                      <a:endParaRPr lang="es-ES" sz="1400" dirty="0" smtClean="0">
                        <a:latin typeface="+mj-lt"/>
                      </a:endParaRPr>
                    </a:p>
                    <a:p>
                      <a:r>
                        <a:rPr lang="es-ES" sz="1400" b="1" dirty="0" smtClean="0">
                          <a:latin typeface="+mj-lt"/>
                        </a:rPr>
                        <a:t>Autorización: </a:t>
                      </a:r>
                      <a:r>
                        <a:rPr lang="es-ES" sz="1400" dirty="0" smtClean="0">
                          <a:latin typeface="+mj-lt"/>
                        </a:rPr>
                        <a:t>Titular</a:t>
                      </a:r>
                      <a:r>
                        <a:rPr lang="es-ES" sz="1400" baseline="0" dirty="0" smtClean="0">
                          <a:latin typeface="+mj-lt"/>
                        </a:rPr>
                        <a:t> de la instalación </a:t>
                      </a:r>
                      <a:endParaRPr lang="es-ES" sz="14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3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mj-lt"/>
                        </a:rPr>
                        <a:t>CEAR</a:t>
                      </a:r>
                      <a:r>
                        <a:rPr lang="es-ES" sz="1600" b="1" baseline="0" dirty="0" smtClean="0">
                          <a:latin typeface="+mj-lt"/>
                        </a:rPr>
                        <a:t> </a:t>
                      </a:r>
                      <a:endParaRPr lang="es-ES" sz="1600" b="1"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mn-ea"/>
                          <a:cs typeface="+mn-cs"/>
                        </a:rPr>
                        <a:t>Petición:</a:t>
                      </a:r>
                      <a:r>
                        <a:rPr lang="es-ES" sz="1400" kern="1200" baseline="0" dirty="0" smtClean="0">
                          <a:solidFill>
                            <a:schemeClr val="tx1"/>
                          </a:solidFill>
                          <a:latin typeface="+mn-lt"/>
                          <a:ea typeface="+mn-ea"/>
                          <a:cs typeface="+mn-cs"/>
                        </a:rPr>
                        <a:t> mediante la Federación Deportiva Española correspondiente</a:t>
                      </a:r>
                      <a:endParaRPr lang="es-ES" sz="1400" kern="1200" dirty="0" smtClean="0">
                        <a:solidFill>
                          <a:schemeClr val="tx1"/>
                        </a:solidFill>
                        <a:latin typeface="+mn-lt"/>
                        <a:ea typeface="+mn-ea"/>
                        <a:cs typeface="+mn-cs"/>
                      </a:endParaRPr>
                    </a:p>
                    <a:p>
                      <a:r>
                        <a:rPr lang="es-ES" sz="1400" b="1" kern="1200" dirty="0" smtClean="0">
                          <a:solidFill>
                            <a:schemeClr val="tx1"/>
                          </a:solidFill>
                          <a:latin typeface="+mn-lt"/>
                          <a:ea typeface="+mn-ea"/>
                          <a:cs typeface="+mn-cs"/>
                        </a:rPr>
                        <a:t>Autorización:</a:t>
                      </a:r>
                      <a:r>
                        <a:rPr lang="es-ES" sz="1400" kern="1200" dirty="0" smtClean="0">
                          <a:solidFill>
                            <a:schemeClr val="tx1"/>
                          </a:solidFill>
                          <a:latin typeface="+mn-lt"/>
                          <a:ea typeface="+mn-ea"/>
                          <a:cs typeface="+mn-cs"/>
                        </a:rPr>
                        <a:t> Titular</a:t>
                      </a:r>
                      <a:r>
                        <a:rPr lang="es-ES" sz="1400" kern="1200" baseline="0" dirty="0" smtClean="0">
                          <a:solidFill>
                            <a:schemeClr val="tx1"/>
                          </a:solidFill>
                          <a:latin typeface="+mn-lt"/>
                          <a:ea typeface="+mn-ea"/>
                          <a:cs typeface="+mn-cs"/>
                        </a:rPr>
                        <a:t> de la instalación </a:t>
                      </a:r>
                      <a:endParaRPr lang="es-ES"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1537">
                <a:tc>
                  <a:txBody>
                    <a:bodyPr/>
                    <a:lstStyle/>
                    <a:p>
                      <a:r>
                        <a:rPr lang="es-ES" sz="1600" b="1" dirty="0" smtClean="0">
                          <a:latin typeface="+mj-lt"/>
                        </a:rPr>
                        <a:t>CETD/CTD</a:t>
                      </a:r>
                      <a:endParaRPr lang="es-ES" sz="1600" b="1"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mn-ea"/>
                          <a:cs typeface="+mn-cs"/>
                        </a:rPr>
                        <a:t>Petición:</a:t>
                      </a:r>
                      <a:r>
                        <a:rPr lang="es-ES" sz="1400" kern="1200" baseline="0" dirty="0" smtClean="0">
                          <a:solidFill>
                            <a:schemeClr val="tx1"/>
                          </a:solidFill>
                          <a:latin typeface="+mn-lt"/>
                          <a:ea typeface="+mn-ea"/>
                          <a:cs typeface="+mn-cs"/>
                        </a:rPr>
                        <a:t> mediante la Federación Deportiva Española y/o autonómica correspondiente</a:t>
                      </a:r>
                      <a:endParaRPr lang="es-ES" sz="1400" kern="1200" dirty="0" smtClean="0">
                        <a:solidFill>
                          <a:schemeClr val="tx1"/>
                        </a:solidFill>
                        <a:latin typeface="+mn-lt"/>
                        <a:ea typeface="+mn-ea"/>
                        <a:cs typeface="+mn-cs"/>
                      </a:endParaRPr>
                    </a:p>
                    <a:p>
                      <a:r>
                        <a:rPr lang="es-ES" sz="1400" b="1" kern="1200" dirty="0" smtClean="0">
                          <a:solidFill>
                            <a:schemeClr val="tx1"/>
                          </a:solidFill>
                          <a:latin typeface="+mn-lt"/>
                          <a:ea typeface="+mn-ea"/>
                          <a:cs typeface="+mn-cs"/>
                        </a:rPr>
                        <a:t>Autorización:</a:t>
                      </a:r>
                      <a:r>
                        <a:rPr lang="es-ES" sz="1400" kern="1200" dirty="0" smtClean="0">
                          <a:solidFill>
                            <a:schemeClr val="tx1"/>
                          </a:solidFill>
                          <a:latin typeface="+mn-lt"/>
                          <a:ea typeface="+mn-ea"/>
                          <a:cs typeface="+mn-cs"/>
                        </a:rPr>
                        <a:t> Titular</a:t>
                      </a:r>
                      <a:r>
                        <a:rPr lang="es-ES" sz="1400" kern="1200" baseline="0" dirty="0" smtClean="0">
                          <a:solidFill>
                            <a:schemeClr val="tx1"/>
                          </a:solidFill>
                          <a:latin typeface="+mn-lt"/>
                          <a:ea typeface="+mn-ea"/>
                          <a:cs typeface="+mn-cs"/>
                        </a:rPr>
                        <a:t> de la instalación </a:t>
                      </a:r>
                      <a:endParaRPr lang="es-ES"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25 Elipse"/>
          <p:cNvSpPr>
            <a:spLocks noChangeAspect="1"/>
          </p:cNvSpPr>
          <p:nvPr/>
        </p:nvSpPr>
        <p:spPr>
          <a:xfrm>
            <a:off x="720088" y="2427734"/>
            <a:ext cx="318348" cy="306034"/>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26 Elipse"/>
          <p:cNvSpPr>
            <a:spLocks noChangeAspect="1"/>
          </p:cNvSpPr>
          <p:nvPr/>
        </p:nvSpPr>
        <p:spPr>
          <a:xfrm>
            <a:off x="720088" y="3201820"/>
            <a:ext cx="318348" cy="306034"/>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27 Elipse"/>
          <p:cNvSpPr>
            <a:spLocks noChangeAspect="1"/>
          </p:cNvSpPr>
          <p:nvPr/>
        </p:nvSpPr>
        <p:spPr>
          <a:xfrm>
            <a:off x="720088" y="3867894"/>
            <a:ext cx="318348" cy="306034"/>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41" name="Picture 1"/>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2360" y="1398510"/>
            <a:ext cx="1128010" cy="118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2" name="1 CuadroTexto"/>
          <p:cNvSpPr txBox="1"/>
          <p:nvPr/>
        </p:nvSpPr>
        <p:spPr>
          <a:xfrm rot="16200000">
            <a:off x="-262078" y="2970988"/>
            <a:ext cx="1377300" cy="461665"/>
          </a:xfrm>
          <a:prstGeom prst="rect">
            <a:avLst/>
          </a:prstGeom>
          <a:noFill/>
        </p:spPr>
        <p:txBody>
          <a:bodyPr wrap="none" rtlCol="0">
            <a:spAutoFit/>
          </a:bodyPr>
          <a:lstStyle/>
          <a:p>
            <a:r>
              <a:rPr lang="es-ES" sz="2400" b="1" dirty="0" smtClean="0"/>
              <a:t>PERMISO</a:t>
            </a:r>
            <a:endParaRPr lang="es-ES" sz="2400" b="1" dirty="0"/>
          </a:p>
        </p:txBody>
      </p:sp>
      <p:sp>
        <p:nvSpPr>
          <p:cNvPr id="3" name="2 CuadroTexto"/>
          <p:cNvSpPr txBox="1"/>
          <p:nvPr/>
        </p:nvSpPr>
        <p:spPr>
          <a:xfrm>
            <a:off x="673100" y="4371950"/>
            <a:ext cx="8165113" cy="523220"/>
          </a:xfrm>
          <a:prstGeom prst="rect">
            <a:avLst/>
          </a:prstGeom>
          <a:noFill/>
        </p:spPr>
        <p:txBody>
          <a:bodyPr wrap="square" rtlCol="0">
            <a:spAutoFit/>
          </a:bodyPr>
          <a:lstStyle/>
          <a:p>
            <a:pPr algn="ctr"/>
            <a:r>
              <a:rPr lang="es-ES" sz="1400" b="1" dirty="0" smtClean="0">
                <a:solidFill>
                  <a:srgbClr val="C00000"/>
                </a:solidFill>
              </a:rPr>
              <a:t>* Los criterios de acceso serán establecidos por el titular de la instalación cumpliendo las indicaciones de las autoridades competentes (aforo,  medidas sanitarias, etc.)  </a:t>
            </a:r>
            <a:endParaRPr lang="es-ES" sz="1400" b="1" dirty="0">
              <a:solidFill>
                <a:srgbClr val="C00000"/>
              </a:solidFill>
            </a:endParaRPr>
          </a:p>
        </p:txBody>
      </p:sp>
    </p:spTree>
    <p:extLst>
      <p:ext uri="{BB962C8B-B14F-4D97-AF65-F5344CB8AC3E}">
        <p14:creationId xmlns:p14="http://schemas.microsoft.com/office/powerpoint/2010/main" val="14368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36512" y="0"/>
            <a:ext cx="216023"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5" name="Cuadro de texto 2"/>
          <p:cNvSpPr txBox="1">
            <a:spLocks noChangeArrowheads="1"/>
          </p:cNvSpPr>
          <p:nvPr/>
        </p:nvSpPr>
        <p:spPr bwMode="auto">
          <a:xfrm flipV="1">
            <a:off x="8958262" y="0"/>
            <a:ext cx="185738" cy="5143500"/>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6" name="Cuadro de texto 2"/>
          <p:cNvSpPr txBox="1">
            <a:spLocks noChangeArrowheads="1"/>
          </p:cNvSpPr>
          <p:nvPr/>
        </p:nvSpPr>
        <p:spPr bwMode="auto">
          <a:xfrm rot="16200000">
            <a:off x="4460876" y="-4497389"/>
            <a:ext cx="185737" cy="9180513"/>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sp>
        <p:nvSpPr>
          <p:cNvPr id="7" name="Cuadro de texto 2"/>
          <p:cNvSpPr txBox="1">
            <a:spLocks noChangeArrowheads="1"/>
          </p:cNvSpPr>
          <p:nvPr/>
        </p:nvSpPr>
        <p:spPr bwMode="auto">
          <a:xfrm rot="16200000" flipV="1">
            <a:off x="4465449" y="464948"/>
            <a:ext cx="182922" cy="9174182"/>
          </a:xfrm>
          <a:prstGeom prst="rect">
            <a:avLst/>
          </a:prstGeom>
          <a:gradFill>
            <a:gsLst>
              <a:gs pos="35000">
                <a:srgbClr val="FF0000"/>
              </a:gs>
              <a:gs pos="0">
                <a:srgbClr val="FFFF00"/>
              </a:gs>
              <a:gs pos="69000">
                <a:srgbClr val="FE1504"/>
              </a:gs>
              <a:gs pos="27000">
                <a:srgbClr val="FFFF00"/>
              </a:gs>
              <a:gs pos="100000">
                <a:srgbClr val="FF0000"/>
              </a:gs>
            </a:gsLst>
            <a:lin ang="5400000" scaled="0"/>
          </a:gradFill>
          <a:ln w="9525">
            <a:noFill/>
            <a:miter lim="800000"/>
            <a:headEnd/>
            <a:tailEnd/>
          </a:ln>
        </p:spPr>
        <p:txBody>
          <a:bodyPr rot="0" vert="horz" wrap="square" lIns="91440" tIns="45720" rIns="91440" bIns="45720" anchor="t" anchorCtr="0">
            <a:noAutofit/>
          </a:bodyPr>
          <a:lstStyle>
            <a:defPPr>
              <a:defRPr lang="es-ES"/>
            </a:defPPr>
            <a:lvl1pPr>
              <a:lnSpc>
                <a:spcPct val="115000"/>
              </a:lnSpc>
              <a:spcAft>
                <a:spcPts val="1000"/>
              </a:spcAft>
              <a:defRPr sz="1100">
                <a:effectLst/>
                <a:latin typeface="Calibri"/>
                <a:ea typeface="Times New Roman"/>
                <a:cs typeface="Times New Roman"/>
              </a:defRPr>
            </a:lvl1pPr>
          </a:lstStyle>
          <a:p>
            <a:r>
              <a:rPr lang="es-ES" dirty="0"/>
              <a:t> </a:t>
            </a:r>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38" y="339502"/>
            <a:ext cx="1865374" cy="432048"/>
          </a:xfrm>
          <a:prstGeom prst="rect">
            <a:avLst/>
          </a:prstGeom>
        </p:spPr>
      </p:pic>
      <p:sp>
        <p:nvSpPr>
          <p:cNvPr id="9" name="8 CuadroTexto"/>
          <p:cNvSpPr txBox="1"/>
          <p:nvPr/>
        </p:nvSpPr>
        <p:spPr>
          <a:xfrm>
            <a:off x="415601" y="627534"/>
            <a:ext cx="7944374" cy="1107996"/>
          </a:xfrm>
          <a:prstGeom prst="rect">
            <a:avLst/>
          </a:prstGeom>
          <a:noFill/>
        </p:spPr>
        <p:txBody>
          <a:bodyPr wrap="square" rtlCol="0">
            <a:spAutoFit/>
          </a:bodyPr>
          <a:lstStyle/>
          <a:p>
            <a:pPr lvl="0"/>
            <a:r>
              <a:rPr lang="es-ES" b="1" dirty="0" smtClean="0"/>
              <a:t>    ¿Qué </a:t>
            </a:r>
            <a:r>
              <a:rPr lang="es-ES" b="1" dirty="0"/>
              <a:t>se entiende por instalaciones al aire libre?</a:t>
            </a:r>
          </a:p>
          <a:p>
            <a:pPr algn="just"/>
            <a:r>
              <a:rPr lang="es-ES" sz="1600" dirty="0"/>
              <a:t>Todas aquellas que no tengan </a:t>
            </a:r>
            <a:r>
              <a:rPr lang="es-ES" sz="1600" dirty="0" smtClean="0"/>
              <a:t>cubierta </a:t>
            </a:r>
            <a:r>
              <a:rPr lang="es-ES" sz="1600" dirty="0"/>
              <a:t>aunque tengan algún tipo de </a:t>
            </a:r>
            <a:r>
              <a:rPr lang="es-ES" sz="1600" dirty="0" smtClean="0"/>
              <a:t>paredes </a:t>
            </a:r>
            <a:r>
              <a:rPr lang="es-ES" sz="1600" dirty="0"/>
              <a:t>o </a:t>
            </a:r>
            <a:r>
              <a:rPr lang="es-ES" sz="1600" dirty="0" smtClean="0"/>
              <a:t>estructuras verticales. </a:t>
            </a:r>
            <a:r>
              <a:rPr lang="es-ES" sz="1600" dirty="0"/>
              <a:t>También las que </a:t>
            </a:r>
            <a:r>
              <a:rPr lang="es-ES" sz="1600" dirty="0" smtClean="0"/>
              <a:t>tengan cubierta </a:t>
            </a:r>
            <a:r>
              <a:rPr lang="es-ES" sz="1600" dirty="0"/>
              <a:t>pero no se encuentren totalmente cerradas con las cuatro paredes.</a:t>
            </a:r>
          </a:p>
        </p:txBody>
      </p:sp>
      <p:sp>
        <p:nvSpPr>
          <p:cNvPr id="15" name="14 Rectángulo"/>
          <p:cNvSpPr/>
          <p:nvPr/>
        </p:nvSpPr>
        <p:spPr>
          <a:xfrm>
            <a:off x="415600" y="2801129"/>
            <a:ext cx="8116839" cy="1138773"/>
          </a:xfrm>
          <a:prstGeom prst="rect">
            <a:avLst/>
          </a:prstGeom>
        </p:spPr>
        <p:txBody>
          <a:bodyPr wrap="square">
            <a:spAutoFit/>
          </a:bodyPr>
          <a:lstStyle/>
          <a:p>
            <a:pPr lvl="0"/>
            <a:r>
              <a:rPr lang="es-ES" b="1" dirty="0" smtClean="0"/>
              <a:t>   ¿</a:t>
            </a:r>
            <a:r>
              <a:rPr lang="es-ES" b="1" dirty="0"/>
              <a:t>Tendrán preferencia en el uso y acceso a las instalaciones deportivas los deportistas </a:t>
            </a:r>
            <a:r>
              <a:rPr lang="es-ES" b="1" dirty="0" smtClean="0"/>
              <a:t>federados, D.A.R., D.A.N., deportistas profesionales?</a:t>
            </a:r>
            <a:endParaRPr lang="es-ES" b="1" dirty="0"/>
          </a:p>
          <a:p>
            <a:pPr algn="just"/>
            <a:r>
              <a:rPr lang="es-ES" sz="1600" dirty="0"/>
              <a:t>Cada titular de la instalación podrá definir los criterios de uso preferente como entienda conveniente en función de las necesidades de los posibles usuarios.</a:t>
            </a:r>
          </a:p>
        </p:txBody>
      </p:sp>
      <p:sp>
        <p:nvSpPr>
          <p:cNvPr id="27" name="26 CuadroTexto"/>
          <p:cNvSpPr txBox="1"/>
          <p:nvPr/>
        </p:nvSpPr>
        <p:spPr>
          <a:xfrm>
            <a:off x="415601" y="1693133"/>
            <a:ext cx="7828807" cy="1107996"/>
          </a:xfrm>
          <a:prstGeom prst="rect">
            <a:avLst/>
          </a:prstGeom>
          <a:noFill/>
        </p:spPr>
        <p:txBody>
          <a:bodyPr wrap="square" rtlCol="0">
            <a:spAutoFit/>
          </a:bodyPr>
          <a:lstStyle/>
          <a:p>
            <a:r>
              <a:rPr lang="es-ES" b="1" dirty="0" smtClean="0"/>
              <a:t>   ¿Quién </a:t>
            </a:r>
            <a:r>
              <a:rPr lang="es-ES" b="1" dirty="0"/>
              <a:t>puede acceder a las instalaciones deportivas al aire libre? </a:t>
            </a:r>
          </a:p>
          <a:p>
            <a:r>
              <a:rPr lang="es-ES" sz="1600" dirty="0" smtClean="0"/>
              <a:t>Cualquier persona </a:t>
            </a:r>
            <a:r>
              <a:rPr lang="es-ES" sz="1600" dirty="0"/>
              <a:t>que desee realizar una práctica deportiva, incluidos los deportistas de alto nivel, de alto rendimiento, profesionales, federados, árbitros o jueces y personal técnico federativo. </a:t>
            </a:r>
            <a:r>
              <a:rPr lang="es-ES" sz="1600" dirty="0" smtClean="0"/>
              <a:t>Con las limitaciones establecidas en la Orden SND/399/2020.</a:t>
            </a:r>
            <a:endParaRPr lang="es-ES" sz="1600" dirty="0"/>
          </a:p>
        </p:txBody>
      </p:sp>
      <p:sp>
        <p:nvSpPr>
          <p:cNvPr id="28" name="27 Elipse"/>
          <p:cNvSpPr>
            <a:spLocks noChangeAspect="1"/>
          </p:cNvSpPr>
          <p:nvPr/>
        </p:nvSpPr>
        <p:spPr>
          <a:xfrm>
            <a:off x="458670" y="699542"/>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Elipse"/>
          <p:cNvSpPr>
            <a:spLocks noChangeAspect="1"/>
          </p:cNvSpPr>
          <p:nvPr/>
        </p:nvSpPr>
        <p:spPr>
          <a:xfrm>
            <a:off x="458670" y="1793017"/>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29 Elipse"/>
          <p:cNvSpPr>
            <a:spLocks noChangeAspect="1"/>
          </p:cNvSpPr>
          <p:nvPr/>
        </p:nvSpPr>
        <p:spPr>
          <a:xfrm>
            <a:off x="458670" y="2931790"/>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8" name="Picture 4" descr="Ver las imágenes de origen"/>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rcRect/>
          <a:stretch>
            <a:fillRect/>
          </a:stretch>
        </p:blipFill>
        <p:spPr bwMode="auto">
          <a:xfrm flipH="1">
            <a:off x="7677187" y="1851670"/>
            <a:ext cx="1215293" cy="121529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15599" y="3939902"/>
            <a:ext cx="8332865" cy="861774"/>
          </a:xfrm>
          <a:prstGeom prst="rect">
            <a:avLst/>
          </a:prstGeom>
        </p:spPr>
        <p:txBody>
          <a:bodyPr wrap="square">
            <a:spAutoFit/>
          </a:bodyPr>
          <a:lstStyle/>
          <a:p>
            <a:r>
              <a:rPr lang="es-ES" b="1" dirty="0" smtClean="0"/>
              <a:t>   ¿Cuál es el aforo máximo permitido en cada una de las instalaciones? </a:t>
            </a:r>
          </a:p>
          <a:p>
            <a:pPr lvl="0"/>
            <a:r>
              <a:rPr lang="es-ES" sz="1600" dirty="0" smtClean="0"/>
              <a:t>El aforo máximo es del 30% y es común en todas las instalaciones (CAR, CEAR, CETD/CTD, instalaciones </a:t>
            </a:r>
            <a:r>
              <a:rPr lang="es-ES" sz="1600" dirty="0"/>
              <a:t>al </a:t>
            </a:r>
            <a:r>
              <a:rPr lang="es-ES" sz="1600" dirty="0" smtClean="0"/>
              <a:t>aire libre y gimnasios).</a:t>
            </a:r>
            <a:endParaRPr lang="es-ES" sz="1600" dirty="0"/>
          </a:p>
        </p:txBody>
      </p:sp>
      <p:sp>
        <p:nvSpPr>
          <p:cNvPr id="17" name="16 Elipse"/>
          <p:cNvSpPr>
            <a:spLocks noChangeAspect="1"/>
          </p:cNvSpPr>
          <p:nvPr/>
        </p:nvSpPr>
        <p:spPr>
          <a:xfrm>
            <a:off x="467544" y="4074917"/>
            <a:ext cx="152890" cy="153017"/>
          </a:xfrm>
          <a:prstGeom prst="ellipse">
            <a:avLst/>
          </a:prstGeom>
          <a:solidFill>
            <a:srgbClr val="FF00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7120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6175</TotalTime>
  <Words>1839</Words>
  <Application>Microsoft Office PowerPoint</Application>
  <PresentationFormat>Presentación en pantalla (16:9)</PresentationFormat>
  <Paragraphs>247</Paragraphs>
  <Slides>19</Slides>
  <Notes>3</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Consejo Superior de Deportes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Pareja Lisalde, Jennifer</dc:creator>
  <cp:lastModifiedBy>Pareja Lisalde, Jennifer</cp:lastModifiedBy>
  <cp:revision>178</cp:revision>
  <dcterms:created xsi:type="dcterms:W3CDTF">2020-05-03T09:28:58Z</dcterms:created>
  <dcterms:modified xsi:type="dcterms:W3CDTF">2020-05-19T16:40:54Z</dcterms:modified>
</cp:coreProperties>
</file>